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30.xml" ContentType="application/vnd.openxmlformats-officedocument.presentationml.tags+xml"/>
  <Override PartName="/ppt/notesSlides/notesSlide2.xml" ContentType="application/vnd.openxmlformats-officedocument.presentationml.notesSlide+xml"/>
  <Override PartName="/ppt/tags/tag231.xml" ContentType="application/vnd.openxmlformats-officedocument.presentationml.tags+xml"/>
  <Override PartName="/ppt/notesSlides/notesSlide3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4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5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6.xml" ContentType="application/vnd.openxmlformats-officedocument.presentationml.notesSlide+xml"/>
  <Override PartName="/ppt/tags/tag239.xml" ContentType="application/vnd.openxmlformats-officedocument.presentationml.tags+xml"/>
  <Override PartName="/ppt/notesSlides/notesSlide7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92" r:id="rId2"/>
    <p:sldId id="266" r:id="rId3"/>
    <p:sldId id="267" r:id="rId4"/>
    <p:sldId id="308" r:id="rId5"/>
    <p:sldId id="273" r:id="rId6"/>
    <p:sldId id="285" r:id="rId7"/>
    <p:sldId id="287" r:id="rId8"/>
    <p:sldId id="288" r:id="rId9"/>
    <p:sldId id="289" r:id="rId10"/>
    <p:sldId id="290" r:id="rId11"/>
    <p:sldId id="291" r:id="rId12"/>
    <p:sldId id="280" r:id="rId13"/>
    <p:sldId id="269" r:id="rId14"/>
    <p:sldId id="278" r:id="rId15"/>
    <p:sldId id="279" r:id="rId16"/>
    <p:sldId id="281" r:id="rId17"/>
  </p:sldIdLst>
  <p:sldSz cx="12192000" cy="6858000"/>
  <p:notesSz cx="7104063" cy="10234613"/>
  <p:custDataLst>
    <p:tags r:id="rId1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73967" autoAdjust="0"/>
  </p:normalViewPr>
  <p:slideViewPr>
    <p:cSldViewPr snapToGrid="0" showGuides="1">
      <p:cViewPr varScale="1">
        <p:scale>
          <a:sx n="63" d="100"/>
          <a:sy n="63" d="100"/>
        </p:scale>
        <p:origin x="1483" y="67"/>
      </p:cViewPr>
      <p:guideLst>
        <p:guide orient="horz" pos="2203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单个</a:t>
            </a:r>
            <a:r>
              <a:rPr lang="en-US" altLang="zh-CN" dirty="0"/>
              <a:t>JK</a:t>
            </a:r>
            <a:r>
              <a:rPr lang="zh-CN" altLang="en-US" dirty="0"/>
              <a:t>触发器的特点：</a:t>
            </a:r>
            <a:r>
              <a:rPr lang="en-US" altLang="zh-CN" dirty="0"/>
              <a:t>JK</a:t>
            </a:r>
            <a:r>
              <a:rPr lang="zh-CN" altLang="en-US" dirty="0"/>
              <a:t>置</a:t>
            </a:r>
            <a:r>
              <a:rPr lang="en-US" altLang="zh-CN" dirty="0"/>
              <a:t>00</a:t>
            </a:r>
            <a:r>
              <a:rPr lang="zh-CN" altLang="en-US" dirty="0"/>
              <a:t>时，保持现态；</a:t>
            </a:r>
            <a:r>
              <a:rPr lang="en-US" altLang="zh-CN" dirty="0"/>
              <a:t>01</a:t>
            </a:r>
            <a:r>
              <a:rPr lang="zh-CN" altLang="en-US" dirty="0"/>
              <a:t>时输出为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r>
              <a:rPr lang="en-US" altLang="zh-CN" dirty="0"/>
              <a:t>10</a:t>
            </a:r>
            <a:r>
              <a:rPr lang="zh-CN" altLang="en-US" dirty="0"/>
              <a:t>时输出为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r>
              <a:rPr lang="en-US" altLang="zh-CN" dirty="0"/>
              <a:t>11</a:t>
            </a:r>
            <a:r>
              <a:rPr lang="zh-CN" altLang="en-US" dirty="0"/>
              <a:t>时状态发生翻转。</a:t>
            </a:r>
          </a:p>
          <a:p>
            <a:r>
              <a:rPr lang="zh-CN" altLang="en-US" dirty="0"/>
              <a:t>此处根据现态和次态，得出</a:t>
            </a:r>
            <a:r>
              <a:rPr lang="en-US" altLang="zh-CN" dirty="0"/>
              <a:t>JK</a:t>
            </a:r>
            <a:r>
              <a:rPr lang="zh-CN" altLang="en-US" dirty="0"/>
              <a:t>触发器的激励表，从而推导出</a:t>
            </a:r>
            <a:r>
              <a:rPr lang="en-US" altLang="zh-CN" dirty="0"/>
              <a:t>JK</a:t>
            </a:r>
            <a:r>
              <a:rPr lang="zh-CN" altLang="en-US" dirty="0"/>
              <a:t>激励函数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3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4.png"/><Relationship Id="rId5" Type="http://schemas.openxmlformats.org/officeDocument/2006/relationships/tags" Target="../tags/tag12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image" Target="../media/image2.png"/><Relationship Id="rId2" Type="http://schemas.openxmlformats.org/officeDocument/2006/relationships/tags" Target="../tags/tag157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2" Type="http://schemas.openxmlformats.org/officeDocument/2006/relationships/tags" Target="../tags/tag198.xml"/><Relationship Id="rId16" Type="http://schemas.openxmlformats.org/officeDocument/2006/relationships/image" Target="../media/image4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06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image" Target="../media/image2.png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6" Type="http://schemas.openxmlformats.org/officeDocument/2006/relationships/image" Target="../media/image2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image" Target="../media/image1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6" Type="http://schemas.openxmlformats.org/officeDocument/2006/relationships/image" Target="../media/image2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image" Target="../media/image2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3940"/>
            <a:ext cx="8611200" cy="3734060"/>
          </a:xfrm>
          <a:prstGeom prst="rect">
            <a:avLst/>
          </a:prstGeom>
        </p:spPr>
      </p:pic>
      <p:sp>
        <p:nvSpPr>
          <p:cNvPr id="8" name="Shape 1875"/>
          <p:cNvSpPr/>
          <p:nvPr>
            <p:custDataLst>
              <p:tags r:id="rId2"/>
            </p:custDataLst>
          </p:nvPr>
        </p:nvSpPr>
        <p:spPr>
          <a:xfrm>
            <a:off x="9906000" y="6098877"/>
            <a:ext cx="762000" cy="762001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9" name="Shape 1876"/>
          <p:cNvSpPr/>
          <p:nvPr>
            <p:custDataLst>
              <p:tags r:id="rId3"/>
            </p:custDataLst>
          </p:nvPr>
        </p:nvSpPr>
        <p:spPr>
          <a:xfrm>
            <a:off x="10668000" y="6096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0" name="Shape 1877"/>
          <p:cNvSpPr/>
          <p:nvPr>
            <p:custDataLst>
              <p:tags r:id="rId4"/>
            </p:custDataLst>
          </p:nvPr>
        </p:nvSpPr>
        <p:spPr>
          <a:xfrm>
            <a:off x="762000" y="0"/>
            <a:ext cx="762000" cy="762001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1" name="Shape 1878"/>
          <p:cNvSpPr/>
          <p:nvPr>
            <p:custDataLst>
              <p:tags r:id="rId5"/>
            </p:custDataLst>
          </p:nvPr>
        </p:nvSpPr>
        <p:spPr>
          <a:xfrm>
            <a:off x="11430000" y="762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2" name="Shape 1875"/>
          <p:cNvSpPr/>
          <p:nvPr>
            <p:custDataLst>
              <p:tags r:id="rId6"/>
            </p:custDataLst>
          </p:nvPr>
        </p:nvSpPr>
        <p:spPr>
          <a:xfrm>
            <a:off x="9906000" y="6095999"/>
            <a:ext cx="762000" cy="762001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3" name="Shape 1876"/>
          <p:cNvSpPr/>
          <p:nvPr>
            <p:custDataLst>
              <p:tags r:id="rId7"/>
            </p:custDataLst>
          </p:nvPr>
        </p:nvSpPr>
        <p:spPr>
          <a:xfrm>
            <a:off x="10668000" y="6093122"/>
            <a:ext cx="762000" cy="762000"/>
          </a:xfrm>
          <a:prstGeom prst="rect">
            <a:avLst/>
          </a:prstGeom>
          <a:solidFill>
            <a:schemeClr val="accent1"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845" hangingPunct="0">
              <a:defRPr sz="3000">
                <a:solidFill>
                  <a:srgbClr val="53585F"/>
                </a:solidFill>
              </a:defRPr>
            </a:pPr>
            <a:endParaRPr sz="1500" kern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192316" y="2475241"/>
            <a:ext cx="7807369" cy="1678919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-635" y="3598545"/>
            <a:ext cx="12191780" cy="3253740"/>
            <a:chOff x="-635" y="3598545"/>
            <a:chExt cx="12191780" cy="3253740"/>
          </a:xfrm>
        </p:grpSpPr>
        <p:pic>
          <p:nvPicPr>
            <p:cNvPr id="8" name="Picture 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5" y="5125720"/>
              <a:ext cx="3977005" cy="1726565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11892280" y="3598545"/>
              <a:ext cx="298865" cy="1209455"/>
              <a:chOff x="11892280" y="3598545"/>
              <a:chExt cx="298865" cy="1209455"/>
            </a:xfrm>
          </p:grpSpPr>
          <p:sp>
            <p:nvSpPr>
              <p:cNvPr id="10" name="矩形 9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11892280" y="4054222"/>
                <a:ext cx="298865" cy="2997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1892280" y="3598545"/>
                <a:ext cx="298865" cy="2997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1892280" y="4508235"/>
                <a:ext cx="298865" cy="2997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72"/>
          <p:cNvSpPr/>
          <p:nvPr>
            <p:custDataLst>
              <p:tags r:id="rId1"/>
            </p:custDataLst>
          </p:nvPr>
        </p:nvSpPr>
        <p:spPr>
          <a:xfrm>
            <a:off x="9906000" y="6098877"/>
            <a:ext cx="762000" cy="762001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Shape 2973"/>
          <p:cNvSpPr/>
          <p:nvPr>
            <p:custDataLst>
              <p:tags r:id="rId2"/>
            </p:custDataLst>
          </p:nvPr>
        </p:nvSpPr>
        <p:spPr>
          <a:xfrm>
            <a:off x="10668000" y="6096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Shape 2974"/>
          <p:cNvSpPr/>
          <p:nvPr>
            <p:custDataLst>
              <p:tags r:id="rId3"/>
            </p:custDataLst>
          </p:nvPr>
        </p:nvSpPr>
        <p:spPr>
          <a:xfrm>
            <a:off x="762000" y="0"/>
            <a:ext cx="762000" cy="762001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Shape 2975"/>
          <p:cNvSpPr/>
          <p:nvPr>
            <p:custDataLst>
              <p:tags r:id="rId4"/>
            </p:custDataLst>
          </p:nvPr>
        </p:nvSpPr>
        <p:spPr>
          <a:xfrm>
            <a:off x="11430000" y="762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Shape 2972"/>
          <p:cNvSpPr/>
          <p:nvPr>
            <p:custDataLst>
              <p:tags r:id="rId5"/>
            </p:custDataLst>
          </p:nvPr>
        </p:nvSpPr>
        <p:spPr>
          <a:xfrm>
            <a:off x="9906000" y="6098877"/>
            <a:ext cx="762000" cy="762001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Shape 2973"/>
          <p:cNvSpPr/>
          <p:nvPr>
            <p:custDataLst>
              <p:tags r:id="rId6"/>
            </p:custDataLst>
          </p:nvPr>
        </p:nvSpPr>
        <p:spPr>
          <a:xfrm>
            <a:off x="10668000" y="6096000"/>
            <a:ext cx="762000" cy="762000"/>
          </a:xfrm>
          <a:prstGeom prst="rect">
            <a:avLst/>
          </a:prstGeom>
          <a:solidFill>
            <a:schemeClr val="accent1"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Shape 2974"/>
          <p:cNvSpPr/>
          <p:nvPr>
            <p:custDataLst>
              <p:tags r:id="rId7"/>
            </p:custDataLst>
          </p:nvPr>
        </p:nvSpPr>
        <p:spPr>
          <a:xfrm>
            <a:off x="762000" y="0"/>
            <a:ext cx="762000" cy="762001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Shape 2975"/>
          <p:cNvSpPr/>
          <p:nvPr>
            <p:custDataLst>
              <p:tags r:id="rId8"/>
            </p:custDataLst>
          </p:nvPr>
        </p:nvSpPr>
        <p:spPr>
          <a:xfrm>
            <a:off x="11430000" y="762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Shape 2977"/>
          <p:cNvSpPr/>
          <p:nvPr>
            <p:custDataLst>
              <p:tags r:id="rId9"/>
            </p:custDataLst>
          </p:nvPr>
        </p:nvSpPr>
        <p:spPr>
          <a:xfrm>
            <a:off x="4317851" y="1650851"/>
            <a:ext cx="3556298" cy="3556298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DCD5CB">
                    <a:hueOff val="-2214564"/>
                    <a:satOff val="-18422"/>
                    <a:lumOff val="-82897"/>
                    <a:alpha val="70145"/>
                  </a:srgbClr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DCD5CB">
                  <a:hueOff val="-2214564"/>
                  <a:satOff val="-18422"/>
                  <a:lumOff val="-82897"/>
                  <a:alpha val="70145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317851" y="2114551"/>
            <a:ext cx="3556298" cy="26479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</a:t>
            </a:r>
            <a:br>
              <a:rPr lang="en-US" altLang="zh-CN" dirty="0">
                <a:sym typeface="+mn-ea"/>
              </a:rPr>
            </a:br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-635" y="5125720"/>
            <a:ext cx="12192635" cy="1726565"/>
            <a:chOff x="-635" y="5125720"/>
            <a:chExt cx="12192635" cy="1726565"/>
          </a:xfrm>
        </p:grpSpPr>
        <p:pic>
          <p:nvPicPr>
            <p:cNvPr id="6" name="Picture 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5" y="5125720"/>
              <a:ext cx="3977005" cy="1726565"/>
            </a:xfrm>
            <a:prstGeom prst="rect">
              <a:avLst/>
            </a:prstGeom>
          </p:spPr>
        </p:pic>
        <p:pic>
          <p:nvPicPr>
            <p:cNvPr id="7" name="Picture 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14995" y="5125720"/>
              <a:ext cx="3977005" cy="172656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4775"/>
            <a:ext cx="6788150" cy="29464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1" y="-3810"/>
            <a:ext cx="4866885" cy="6866255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77080" y="770255"/>
            <a:ext cx="4115435" cy="882015"/>
          </a:xfrm>
          <a:noFill/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80890" y="1764030"/>
            <a:ext cx="4111625" cy="4093210"/>
          </a:xfrm>
          <a:noFill/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6" name="Picture 1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3" name="矩形 12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 userDrawn="1">
                <p:custDataLst>
                  <p:tags r:id="rId14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 userDrawn="1">
                <p:custDataLst>
                  <p:tags r:id="rId15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2664000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619200"/>
            <a:ext cx="10976400" cy="788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-635" y="3598545"/>
            <a:ext cx="12191780" cy="3253740"/>
            <a:chOff x="-635" y="3598545"/>
            <a:chExt cx="12191780" cy="3253740"/>
          </a:xfrm>
        </p:grpSpPr>
        <p:pic>
          <p:nvPicPr>
            <p:cNvPr id="6" name="Picture 1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5" y="5125720"/>
              <a:ext cx="3977005" cy="1726565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 userDrawn="1"/>
          </p:nvGrpSpPr>
          <p:grpSpPr>
            <a:xfrm>
              <a:off x="11892280" y="3598545"/>
              <a:ext cx="298865" cy="1209455"/>
              <a:chOff x="11892280" y="3598545"/>
              <a:chExt cx="298865" cy="1209455"/>
            </a:xfrm>
          </p:grpSpPr>
          <p:sp>
            <p:nvSpPr>
              <p:cNvPr id="13" name="矩形 12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892280" y="4054222"/>
                <a:ext cx="298865" cy="2997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1892280" y="3598545"/>
                <a:ext cx="298865" cy="2997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1892280" y="4508235"/>
                <a:ext cx="298865" cy="2997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462915"/>
            <a:ext cx="10976400" cy="771885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11217275" y="-3810"/>
            <a:ext cx="974090" cy="907415"/>
            <a:chOff x="11217275" y="-3810"/>
            <a:chExt cx="974090" cy="907415"/>
          </a:xfrm>
        </p:grpSpPr>
        <p:sp>
          <p:nvSpPr>
            <p:cNvPr id="17" name="矩形 16"/>
            <p:cNvSpPr/>
            <p:nvPr userDrawn="1">
              <p:custDataLst>
                <p:tags r:id="rId9"/>
              </p:custDataLst>
            </p:nvPr>
          </p:nvSpPr>
          <p:spPr>
            <a:xfrm flipV="1">
              <a:off x="11685270" y="455930"/>
              <a:ext cx="271780" cy="2330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>
              <p:custDataLst>
                <p:tags r:id="rId10"/>
              </p:custDataLst>
            </p:nvPr>
          </p:nvSpPr>
          <p:spPr>
            <a:xfrm flipV="1">
              <a:off x="11957685" y="231140"/>
              <a:ext cx="233680" cy="233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>
              <p:custDataLst>
                <p:tags r:id="rId11"/>
              </p:custDataLst>
            </p:nvPr>
          </p:nvSpPr>
          <p:spPr>
            <a:xfrm flipV="1">
              <a:off x="11957050" y="669925"/>
              <a:ext cx="234315" cy="233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>
              <p:custDataLst>
                <p:tags r:id="rId12"/>
              </p:custDataLst>
            </p:nvPr>
          </p:nvSpPr>
          <p:spPr>
            <a:xfrm flipV="1">
              <a:off x="11450955" y="229235"/>
              <a:ext cx="234315" cy="233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>
              <p:custDataLst>
                <p:tags r:id="rId13"/>
              </p:custDataLst>
            </p:nvPr>
          </p:nvSpPr>
          <p:spPr>
            <a:xfrm flipV="1">
              <a:off x="11685270" y="-3810"/>
              <a:ext cx="271780" cy="2330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>
              <p:custDataLst>
                <p:tags r:id="rId14"/>
              </p:custDataLst>
            </p:nvPr>
          </p:nvSpPr>
          <p:spPr>
            <a:xfrm flipV="1">
              <a:off x="11217275" y="-2540"/>
              <a:ext cx="233680" cy="233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133095"/>
            <a:ext cx="11037600" cy="670167"/>
          </a:xfrm>
        </p:spPr>
        <p:txBody>
          <a:bodyPr lIns="90000" tIns="46800" rIns="90000" bIns="46800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>
            <a:off x="-635" y="1598295"/>
            <a:ext cx="12192415" cy="5253990"/>
            <a:chOff x="-635" y="1598295"/>
            <a:chExt cx="12192415" cy="5253990"/>
          </a:xfrm>
        </p:grpSpPr>
        <p:pic>
          <p:nvPicPr>
            <p:cNvPr id="6" name="Picture 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5" y="5125720"/>
              <a:ext cx="3977005" cy="1726565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 userDrawn="1"/>
          </p:nvGrpSpPr>
          <p:grpSpPr>
            <a:xfrm>
              <a:off x="11892915" y="1598295"/>
              <a:ext cx="298865" cy="1209455"/>
              <a:chOff x="11892915" y="1598295"/>
              <a:chExt cx="298865" cy="1209455"/>
            </a:xfrm>
          </p:grpSpPr>
          <p:sp>
            <p:nvSpPr>
              <p:cNvPr id="23" name="矩形 2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1892915" y="2053972"/>
                <a:ext cx="298865" cy="2997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1892915" y="1598295"/>
                <a:ext cx="298865" cy="2997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11892915" y="2507985"/>
                <a:ext cx="298865" cy="2997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-116657" y="2726286"/>
            <a:ext cx="12414798" cy="1240236"/>
            <a:chOff x="-116657" y="2726286"/>
            <a:chExt cx="12414798" cy="1240236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116657" y="2726286"/>
              <a:ext cx="577659" cy="1240236"/>
              <a:chOff x="-116657" y="2874445"/>
              <a:chExt cx="577659" cy="1240236"/>
            </a:xfrm>
          </p:grpSpPr>
          <p:sp>
            <p:nvSpPr>
              <p:cNvPr id="37" name="任意多边形: 形状 36"/>
              <p:cNvSpPr/>
              <p:nvPr userDrawn="1">
                <p:custDataLst>
                  <p:tags r:id="rId14"/>
                </p:custDataLst>
              </p:nvPr>
            </p:nvSpPr>
            <p:spPr>
              <a:xfrm rot="13620000" flipH="1">
                <a:off x="-128691" y="3543424"/>
                <a:ext cx="271780" cy="233045"/>
              </a:xfrm>
              <a:custGeom>
                <a:avLst/>
                <a:gdLst>
                  <a:gd name="connsiteX0" fmla="*/ 0 w 271780"/>
                  <a:gd name="connsiteY0" fmla="*/ 233045 h 233045"/>
                  <a:gd name="connsiteX1" fmla="*/ 271780 w 271780"/>
                  <a:gd name="connsiteY1" fmla="*/ 233045 h 233045"/>
                  <a:gd name="connsiteX2" fmla="*/ 271780 w 271780"/>
                  <a:gd name="connsiteY2" fmla="*/ 0 h 233045"/>
                  <a:gd name="connsiteX3" fmla="*/ 232653 w 271780"/>
                  <a:gd name="connsiteY3" fmla="*/ 0 h 233045"/>
                  <a:gd name="connsiteX4" fmla="*/ 0 w 271780"/>
                  <a:gd name="connsiteY4" fmla="*/ 216952 h 233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780" h="233045">
                    <a:moveTo>
                      <a:pt x="0" y="233045"/>
                    </a:moveTo>
                    <a:lnTo>
                      <a:pt x="271780" y="233045"/>
                    </a:lnTo>
                    <a:lnTo>
                      <a:pt x="271780" y="0"/>
                    </a:lnTo>
                    <a:lnTo>
                      <a:pt x="232653" y="0"/>
                    </a:lnTo>
                    <a:lnTo>
                      <a:pt x="0" y="216952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 userDrawn="1">
                <p:custDataLst>
                  <p:tags r:id="rId15"/>
                </p:custDataLst>
              </p:nvPr>
            </p:nvSpPr>
            <p:spPr>
              <a:xfrm rot="13620000" flipH="1">
                <a:off x="227322" y="3575316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 userDrawn="1">
                <p:custDataLst>
                  <p:tags r:id="rId16"/>
                </p:custDataLst>
              </p:nvPr>
            </p:nvSpPr>
            <p:spPr>
              <a:xfrm rot="13587297" flipH="1">
                <a:off x="-113169" y="3880684"/>
                <a:ext cx="234315" cy="233680"/>
              </a:xfrm>
              <a:custGeom>
                <a:avLst/>
                <a:gdLst>
                  <a:gd name="connsiteX0" fmla="*/ 0 w 234315"/>
                  <a:gd name="connsiteY0" fmla="*/ 233680 h 233680"/>
                  <a:gd name="connsiteX1" fmla="*/ 234315 w 234315"/>
                  <a:gd name="connsiteY1" fmla="*/ 233680 h 233680"/>
                  <a:gd name="connsiteX2" fmla="*/ 234315 w 234315"/>
                  <a:gd name="connsiteY2" fmla="*/ 0 h 233680"/>
                  <a:gd name="connsiteX3" fmla="*/ 216839 w 234315"/>
                  <a:gd name="connsiteY3" fmla="*/ 0 h 233680"/>
                  <a:gd name="connsiteX4" fmla="*/ 0 w 234315"/>
                  <a:gd name="connsiteY4" fmla="*/ 206097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33680">
                    <a:moveTo>
                      <a:pt x="0" y="233680"/>
                    </a:moveTo>
                    <a:lnTo>
                      <a:pt x="234315" y="233680"/>
                    </a:lnTo>
                    <a:lnTo>
                      <a:pt x="234315" y="0"/>
                    </a:lnTo>
                    <a:lnTo>
                      <a:pt x="216839" y="0"/>
                    </a:lnTo>
                    <a:lnTo>
                      <a:pt x="0" y="20609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 userDrawn="1">
                <p:custDataLst>
                  <p:tags r:id="rId17"/>
                </p:custDataLst>
              </p:nvPr>
            </p:nvSpPr>
            <p:spPr>
              <a:xfrm rot="13620000" flipH="1">
                <a:off x="-116975" y="3203650"/>
                <a:ext cx="234315" cy="233680"/>
              </a:xfrm>
              <a:custGeom>
                <a:avLst/>
                <a:gdLst>
                  <a:gd name="connsiteX0" fmla="*/ 0 w 234315"/>
                  <a:gd name="connsiteY0" fmla="*/ 233680 h 233680"/>
                  <a:gd name="connsiteX1" fmla="*/ 234315 w 234315"/>
                  <a:gd name="connsiteY1" fmla="*/ 233680 h 233680"/>
                  <a:gd name="connsiteX2" fmla="*/ 234315 w 234315"/>
                  <a:gd name="connsiteY2" fmla="*/ 0 h 233680"/>
                  <a:gd name="connsiteX3" fmla="*/ 224549 w 234315"/>
                  <a:gd name="connsiteY3" fmla="*/ 0 h 233680"/>
                  <a:gd name="connsiteX4" fmla="*/ 0 w 234315"/>
                  <a:gd name="connsiteY4" fmla="*/ 209395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33680">
                    <a:moveTo>
                      <a:pt x="0" y="233680"/>
                    </a:moveTo>
                    <a:lnTo>
                      <a:pt x="234315" y="233680"/>
                    </a:lnTo>
                    <a:lnTo>
                      <a:pt x="234315" y="0"/>
                    </a:lnTo>
                    <a:lnTo>
                      <a:pt x="224549" y="0"/>
                    </a:lnTo>
                    <a:lnTo>
                      <a:pt x="0" y="209395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 userDrawn="1">
                <p:custDataLst>
                  <p:tags r:id="rId18"/>
                </p:custDataLst>
              </p:nvPr>
            </p:nvSpPr>
            <p:spPr>
              <a:xfrm rot="13620000" flipH="1">
                <a:off x="207541" y="3229882"/>
                <a:ext cx="271780" cy="2330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 userDrawn="1">
                <p:custDataLst>
                  <p:tags r:id="rId19"/>
                </p:custDataLst>
              </p:nvPr>
            </p:nvSpPr>
            <p:spPr>
              <a:xfrm rot="13620000" flipH="1">
                <a:off x="-106734" y="2874445"/>
                <a:ext cx="233680" cy="233680"/>
              </a:xfrm>
              <a:custGeom>
                <a:avLst/>
                <a:gdLst>
                  <a:gd name="connsiteX0" fmla="*/ 0 w 233680"/>
                  <a:gd name="connsiteY0" fmla="*/ 233680 h 233680"/>
                  <a:gd name="connsiteX1" fmla="*/ 233680 w 233680"/>
                  <a:gd name="connsiteY1" fmla="*/ 233680 h 233680"/>
                  <a:gd name="connsiteX2" fmla="*/ 233680 w 233680"/>
                  <a:gd name="connsiteY2" fmla="*/ 0 h 233680"/>
                  <a:gd name="connsiteX3" fmla="*/ 209681 w 233680"/>
                  <a:gd name="connsiteY3" fmla="*/ 0 h 233680"/>
                  <a:gd name="connsiteX4" fmla="*/ 0 w 233680"/>
                  <a:gd name="connsiteY4" fmla="*/ 195531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680" h="233680">
                    <a:moveTo>
                      <a:pt x="0" y="233680"/>
                    </a:moveTo>
                    <a:lnTo>
                      <a:pt x="233680" y="233680"/>
                    </a:lnTo>
                    <a:lnTo>
                      <a:pt x="233680" y="0"/>
                    </a:lnTo>
                    <a:lnTo>
                      <a:pt x="209681" y="0"/>
                    </a:lnTo>
                    <a:lnTo>
                      <a:pt x="0" y="19553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 userDrawn="1"/>
          </p:nvGrpSpPr>
          <p:grpSpPr>
            <a:xfrm flipH="1">
              <a:off x="11720482" y="2726286"/>
              <a:ext cx="577659" cy="1240236"/>
              <a:chOff x="-116657" y="2874445"/>
              <a:chExt cx="577659" cy="1240236"/>
            </a:xfrm>
          </p:grpSpPr>
          <p:sp>
            <p:nvSpPr>
              <p:cNvPr id="43" name="任意多边形: 形状 42"/>
              <p:cNvSpPr/>
              <p:nvPr userDrawn="1">
                <p:custDataLst>
                  <p:tags r:id="rId8"/>
                </p:custDataLst>
              </p:nvPr>
            </p:nvSpPr>
            <p:spPr>
              <a:xfrm rot="13620000" flipH="1">
                <a:off x="-128691" y="3543424"/>
                <a:ext cx="271780" cy="233045"/>
              </a:xfrm>
              <a:custGeom>
                <a:avLst/>
                <a:gdLst>
                  <a:gd name="connsiteX0" fmla="*/ 0 w 271780"/>
                  <a:gd name="connsiteY0" fmla="*/ 233045 h 233045"/>
                  <a:gd name="connsiteX1" fmla="*/ 271780 w 271780"/>
                  <a:gd name="connsiteY1" fmla="*/ 233045 h 233045"/>
                  <a:gd name="connsiteX2" fmla="*/ 271780 w 271780"/>
                  <a:gd name="connsiteY2" fmla="*/ 0 h 233045"/>
                  <a:gd name="connsiteX3" fmla="*/ 232653 w 271780"/>
                  <a:gd name="connsiteY3" fmla="*/ 0 h 233045"/>
                  <a:gd name="connsiteX4" fmla="*/ 0 w 271780"/>
                  <a:gd name="connsiteY4" fmla="*/ 216952 h 233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780" h="233045">
                    <a:moveTo>
                      <a:pt x="0" y="233045"/>
                    </a:moveTo>
                    <a:lnTo>
                      <a:pt x="271780" y="233045"/>
                    </a:lnTo>
                    <a:lnTo>
                      <a:pt x="271780" y="0"/>
                    </a:lnTo>
                    <a:lnTo>
                      <a:pt x="232653" y="0"/>
                    </a:lnTo>
                    <a:lnTo>
                      <a:pt x="0" y="216952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9"/>
                </p:custDataLst>
              </p:nvPr>
            </p:nvSpPr>
            <p:spPr>
              <a:xfrm rot="13620000" flipH="1">
                <a:off x="227322" y="3575316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 userDrawn="1">
                <p:custDataLst>
                  <p:tags r:id="rId10"/>
                </p:custDataLst>
              </p:nvPr>
            </p:nvSpPr>
            <p:spPr>
              <a:xfrm rot="13587297" flipH="1">
                <a:off x="-113169" y="3880684"/>
                <a:ext cx="234315" cy="233680"/>
              </a:xfrm>
              <a:custGeom>
                <a:avLst/>
                <a:gdLst>
                  <a:gd name="connsiteX0" fmla="*/ 0 w 234315"/>
                  <a:gd name="connsiteY0" fmla="*/ 233680 h 233680"/>
                  <a:gd name="connsiteX1" fmla="*/ 234315 w 234315"/>
                  <a:gd name="connsiteY1" fmla="*/ 233680 h 233680"/>
                  <a:gd name="connsiteX2" fmla="*/ 234315 w 234315"/>
                  <a:gd name="connsiteY2" fmla="*/ 0 h 233680"/>
                  <a:gd name="connsiteX3" fmla="*/ 216839 w 234315"/>
                  <a:gd name="connsiteY3" fmla="*/ 0 h 233680"/>
                  <a:gd name="connsiteX4" fmla="*/ 0 w 234315"/>
                  <a:gd name="connsiteY4" fmla="*/ 206097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33680">
                    <a:moveTo>
                      <a:pt x="0" y="233680"/>
                    </a:moveTo>
                    <a:lnTo>
                      <a:pt x="234315" y="233680"/>
                    </a:lnTo>
                    <a:lnTo>
                      <a:pt x="234315" y="0"/>
                    </a:lnTo>
                    <a:lnTo>
                      <a:pt x="216839" y="0"/>
                    </a:lnTo>
                    <a:lnTo>
                      <a:pt x="0" y="20609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 userDrawn="1">
                <p:custDataLst>
                  <p:tags r:id="rId11"/>
                </p:custDataLst>
              </p:nvPr>
            </p:nvSpPr>
            <p:spPr>
              <a:xfrm rot="13620000" flipH="1">
                <a:off x="-116975" y="3203650"/>
                <a:ext cx="234315" cy="233680"/>
              </a:xfrm>
              <a:custGeom>
                <a:avLst/>
                <a:gdLst>
                  <a:gd name="connsiteX0" fmla="*/ 0 w 234315"/>
                  <a:gd name="connsiteY0" fmla="*/ 233680 h 233680"/>
                  <a:gd name="connsiteX1" fmla="*/ 234315 w 234315"/>
                  <a:gd name="connsiteY1" fmla="*/ 233680 h 233680"/>
                  <a:gd name="connsiteX2" fmla="*/ 234315 w 234315"/>
                  <a:gd name="connsiteY2" fmla="*/ 0 h 233680"/>
                  <a:gd name="connsiteX3" fmla="*/ 224549 w 234315"/>
                  <a:gd name="connsiteY3" fmla="*/ 0 h 233680"/>
                  <a:gd name="connsiteX4" fmla="*/ 0 w 234315"/>
                  <a:gd name="connsiteY4" fmla="*/ 209395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33680">
                    <a:moveTo>
                      <a:pt x="0" y="233680"/>
                    </a:moveTo>
                    <a:lnTo>
                      <a:pt x="234315" y="233680"/>
                    </a:lnTo>
                    <a:lnTo>
                      <a:pt x="234315" y="0"/>
                    </a:lnTo>
                    <a:lnTo>
                      <a:pt x="224549" y="0"/>
                    </a:lnTo>
                    <a:lnTo>
                      <a:pt x="0" y="209395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 userDrawn="1">
                <p:custDataLst>
                  <p:tags r:id="rId12"/>
                </p:custDataLst>
              </p:nvPr>
            </p:nvSpPr>
            <p:spPr>
              <a:xfrm rot="13620000" flipH="1">
                <a:off x="207541" y="3229882"/>
                <a:ext cx="271780" cy="2330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 userDrawn="1">
                <p:custDataLst>
                  <p:tags r:id="rId13"/>
                </p:custDataLst>
              </p:nvPr>
            </p:nvSpPr>
            <p:spPr>
              <a:xfrm rot="13620000" flipH="1">
                <a:off x="-106734" y="2874445"/>
                <a:ext cx="233680" cy="233680"/>
              </a:xfrm>
              <a:custGeom>
                <a:avLst/>
                <a:gdLst>
                  <a:gd name="connsiteX0" fmla="*/ 0 w 233680"/>
                  <a:gd name="connsiteY0" fmla="*/ 233680 h 233680"/>
                  <a:gd name="connsiteX1" fmla="*/ 233680 w 233680"/>
                  <a:gd name="connsiteY1" fmla="*/ 233680 h 233680"/>
                  <a:gd name="connsiteX2" fmla="*/ 233680 w 233680"/>
                  <a:gd name="connsiteY2" fmla="*/ 0 h 233680"/>
                  <a:gd name="connsiteX3" fmla="*/ 209681 w 233680"/>
                  <a:gd name="connsiteY3" fmla="*/ 0 h 233680"/>
                  <a:gd name="connsiteX4" fmla="*/ 0 w 233680"/>
                  <a:gd name="connsiteY4" fmla="*/ 195531 h 23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680" h="233680">
                    <a:moveTo>
                      <a:pt x="0" y="233680"/>
                    </a:moveTo>
                    <a:lnTo>
                      <a:pt x="233680" y="233680"/>
                    </a:lnTo>
                    <a:lnTo>
                      <a:pt x="233680" y="0"/>
                    </a:lnTo>
                    <a:lnTo>
                      <a:pt x="209681" y="0"/>
                    </a:lnTo>
                    <a:lnTo>
                      <a:pt x="0" y="19553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14" name="Picture 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6" name="矩形 15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B400-BDC3-4630-8C09-4784A53BC78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D8896-DE39-423B-BDBD-3425063AD6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4775"/>
            <a:ext cx="6788150" cy="2946400"/>
          </a:xfrm>
          <a:prstGeom prst="rect">
            <a:avLst/>
          </a:prstGeom>
        </p:spPr>
      </p:pic>
      <p:sp>
        <p:nvSpPr>
          <p:cNvPr id="8" name="Shape 31"/>
          <p:cNvSpPr/>
          <p:nvPr>
            <p:custDataLst>
              <p:tags r:id="rId2"/>
            </p:custDataLst>
          </p:nvPr>
        </p:nvSpPr>
        <p:spPr>
          <a:xfrm>
            <a:off x="9906000" y="6098877"/>
            <a:ext cx="762000" cy="762001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9" name="Shape 32"/>
          <p:cNvSpPr/>
          <p:nvPr>
            <p:custDataLst>
              <p:tags r:id="rId3"/>
            </p:custDataLst>
          </p:nvPr>
        </p:nvSpPr>
        <p:spPr>
          <a:xfrm>
            <a:off x="6858000" y="5334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10" name="Shape 33"/>
          <p:cNvSpPr/>
          <p:nvPr>
            <p:custDataLst>
              <p:tags r:id="rId4"/>
            </p:custDataLst>
          </p:nvPr>
        </p:nvSpPr>
        <p:spPr>
          <a:xfrm>
            <a:off x="10668000" y="6096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11" name="Shape 36"/>
          <p:cNvSpPr/>
          <p:nvPr>
            <p:custDataLst>
              <p:tags r:id="rId5"/>
            </p:custDataLst>
          </p:nvPr>
        </p:nvSpPr>
        <p:spPr>
          <a:xfrm>
            <a:off x="-1" y="762000"/>
            <a:ext cx="762001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12" name="Shape 38"/>
          <p:cNvSpPr/>
          <p:nvPr>
            <p:custDataLst>
              <p:tags r:id="rId6"/>
            </p:custDataLst>
          </p:nvPr>
        </p:nvSpPr>
        <p:spPr>
          <a:xfrm flipV="1">
            <a:off x="4419600" y="2512933"/>
            <a:ext cx="0" cy="1270001"/>
          </a:xfrm>
          <a:prstGeom prst="line">
            <a:avLst/>
          </a:prstGeom>
          <a:ln w="25400">
            <a:solidFill>
              <a:schemeClr val="accent6">
                <a:hueOff val="-2214564"/>
                <a:satOff val="-18422"/>
                <a:lumOff val="-82897"/>
                <a:alpha val="19618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lnSpc>
                <a:spcPct val="100000"/>
              </a:lnSpc>
              <a:defRPr sz="3200">
                <a:solidFill>
                  <a:schemeClr val="accent6">
                    <a:hueOff val="-2214564"/>
                    <a:satOff val="-18422"/>
                    <a:lumOff val="-82897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13" name="Shape 1883"/>
          <p:cNvSpPr/>
          <p:nvPr>
            <p:custDataLst>
              <p:tags r:id="rId7"/>
            </p:custDataLst>
          </p:nvPr>
        </p:nvSpPr>
        <p:spPr>
          <a:xfrm>
            <a:off x="9906001" y="6098877"/>
            <a:ext cx="762000" cy="762001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Shape 1884"/>
          <p:cNvSpPr/>
          <p:nvPr>
            <p:custDataLst>
              <p:tags r:id="rId8"/>
            </p:custDataLst>
          </p:nvPr>
        </p:nvSpPr>
        <p:spPr>
          <a:xfrm>
            <a:off x="6858001" y="5334000"/>
            <a:ext cx="762000" cy="762000"/>
          </a:xfrm>
          <a:prstGeom prst="rect">
            <a:avLst/>
          </a:prstGeom>
          <a:solidFill>
            <a:schemeClr val="accent1"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Shape 1885"/>
          <p:cNvSpPr/>
          <p:nvPr>
            <p:custDataLst>
              <p:tags r:id="rId9"/>
            </p:custDataLst>
          </p:nvPr>
        </p:nvSpPr>
        <p:spPr>
          <a:xfrm>
            <a:off x="10668001" y="6096000"/>
            <a:ext cx="762000" cy="762000"/>
          </a:xfrm>
          <a:prstGeom prst="rect">
            <a:avLst/>
          </a:prstGeom>
          <a:solidFill>
            <a:schemeClr val="accent1"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Shape 1888"/>
          <p:cNvSpPr/>
          <p:nvPr>
            <p:custDataLst>
              <p:tags r:id="rId10"/>
            </p:custDataLst>
          </p:nvPr>
        </p:nvSpPr>
        <p:spPr>
          <a:xfrm>
            <a:off x="0" y="762000"/>
            <a:ext cx="762001" cy="762000"/>
          </a:xfrm>
          <a:prstGeom prst="rect">
            <a:avLst/>
          </a:prstGeom>
          <a:solidFill>
            <a:schemeClr val="accent1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Shape 1889"/>
          <p:cNvSpPr/>
          <p:nvPr>
            <p:custDataLst>
              <p:tags r:id="rId11"/>
            </p:custDataLst>
          </p:nvPr>
        </p:nvSpPr>
        <p:spPr>
          <a:xfrm>
            <a:off x="11430001" y="228600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Shape 1890"/>
          <p:cNvSpPr/>
          <p:nvPr>
            <p:custDataLst>
              <p:tags r:id="rId12"/>
            </p:custDataLst>
          </p:nvPr>
        </p:nvSpPr>
        <p:spPr>
          <a:xfrm flipV="1">
            <a:off x="4419601" y="2512933"/>
            <a:ext cx="0" cy="1270001"/>
          </a:xfrm>
          <a:prstGeom prst="line">
            <a:avLst/>
          </a:prstGeom>
          <a:ln w="25400">
            <a:solidFill>
              <a:schemeClr val="accent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DCD5CB">
                    <a:hueOff val="-2214564"/>
                    <a:satOff val="-18422"/>
                    <a:lumOff val="-82897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DCD5CB">
                  <a:hueOff val="-2214564"/>
                  <a:satOff val="-18422"/>
                  <a:lumOff val="-82897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629151" y="2247900"/>
            <a:ext cx="5448297" cy="928376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629146" y="3220085"/>
            <a:ext cx="5448297" cy="147002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9" name="Picture 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1" name="矩形 1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>
                <p:custDataLst>
                  <p:tags r:id="rId14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11" name="Picture 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3" name="矩形 12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>
                <p:custDataLst>
                  <p:tags r:id="rId14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 userDrawn="1">
                <p:custDataLst>
                  <p:tags r:id="rId15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>
                <p:custDataLst>
                  <p:tags r:id="rId16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78"/>
          <p:cNvSpPr/>
          <p:nvPr>
            <p:custDataLst>
              <p:tags r:id="rId1"/>
            </p:custDataLst>
          </p:nvPr>
        </p:nvSpPr>
        <p:spPr>
          <a:xfrm>
            <a:off x="4568825" y="6985"/>
            <a:ext cx="7620000" cy="6861810"/>
          </a:xfrm>
          <a:prstGeom prst="rect">
            <a:avLst/>
          </a:prstGeom>
          <a:solidFill>
            <a:schemeClr val="bg2">
              <a:lumMod val="95000"/>
              <a:alpha val="50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000">
                <a:solidFill>
                  <a:schemeClr val="accent6">
                    <a:hueOff val="-2214564"/>
                    <a:satOff val="-18422"/>
                    <a:lumOff val="-82897"/>
                    <a:alpha val="70145"/>
                  </a:schemeClr>
                </a:solidFill>
              </a:defRPr>
            </a:pPr>
            <a:endParaRPr sz="1500">
              <a:cs typeface="+mn-ea"/>
              <a:sym typeface="+mn-lt"/>
            </a:endParaRPr>
          </a:p>
        </p:txBody>
      </p:sp>
      <p:pic>
        <p:nvPicPr>
          <p:cNvPr id="7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3940"/>
            <a:ext cx="8611200" cy="3734060"/>
          </a:xfrm>
          <a:prstGeom prst="rect">
            <a:avLst/>
          </a:prstGeom>
        </p:spPr>
      </p:pic>
      <p:sp>
        <p:nvSpPr>
          <p:cNvPr id="8" name="Shape 1924"/>
          <p:cNvSpPr/>
          <p:nvPr>
            <p:custDataLst>
              <p:tags r:id="rId3"/>
            </p:custDataLst>
          </p:nvPr>
        </p:nvSpPr>
        <p:spPr>
          <a:xfrm>
            <a:off x="9906000" y="6135339"/>
            <a:ext cx="762000" cy="762001"/>
          </a:xfrm>
          <a:prstGeom prst="rect">
            <a:avLst/>
          </a:prstGeom>
          <a:solidFill>
            <a:schemeClr val="accent3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Shape 1926"/>
          <p:cNvSpPr/>
          <p:nvPr>
            <p:custDataLst>
              <p:tags r:id="rId4"/>
            </p:custDataLst>
          </p:nvPr>
        </p:nvSpPr>
        <p:spPr>
          <a:xfrm>
            <a:off x="10668000" y="6132462"/>
            <a:ext cx="762000" cy="762000"/>
          </a:xfrm>
          <a:prstGeom prst="rect">
            <a:avLst/>
          </a:prstGeom>
          <a:solidFill>
            <a:schemeClr val="accent1">
              <a:alpha val="1499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Shape 1929"/>
          <p:cNvSpPr/>
          <p:nvPr>
            <p:custDataLst>
              <p:tags r:id="rId5"/>
            </p:custDataLst>
          </p:nvPr>
        </p:nvSpPr>
        <p:spPr>
          <a:xfrm>
            <a:off x="0" y="763439"/>
            <a:ext cx="762001" cy="762000"/>
          </a:xfrm>
          <a:prstGeom prst="rect">
            <a:avLst/>
          </a:prstGeom>
          <a:solidFill>
            <a:schemeClr val="accent5">
              <a:alpha val="4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Shape 1930"/>
          <p:cNvSpPr/>
          <p:nvPr>
            <p:custDataLst>
              <p:tags r:id="rId6"/>
            </p:custDataLst>
          </p:nvPr>
        </p:nvSpPr>
        <p:spPr>
          <a:xfrm>
            <a:off x="11430001" y="2299690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Shape 1925"/>
          <p:cNvSpPr/>
          <p:nvPr>
            <p:custDataLst>
              <p:tags r:id="rId7"/>
            </p:custDataLst>
          </p:nvPr>
        </p:nvSpPr>
        <p:spPr>
          <a:xfrm>
            <a:off x="6854382" y="5350617"/>
            <a:ext cx="762000" cy="762000"/>
          </a:xfrm>
          <a:prstGeom prst="rect">
            <a:avLst/>
          </a:prstGeom>
          <a:solidFill>
            <a:schemeClr val="accent6">
              <a:hueOff val="-2214564"/>
              <a:satOff val="-18422"/>
              <a:lumOff val="-82897"/>
              <a:alpha val="2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410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53585F"/>
                </a:solidFill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9" name="Picture 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1" name="矩形 1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>
                <p:custDataLst>
                  <p:tags r:id="rId14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0" y="-3810"/>
            <a:ext cx="12191365" cy="6866255"/>
            <a:chOff x="0" y="-3810"/>
            <a:chExt cx="12191365" cy="6866255"/>
          </a:xfrm>
        </p:grpSpPr>
        <p:pic>
          <p:nvPicPr>
            <p:cNvPr id="8" name="Picture 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55920"/>
              <a:ext cx="3241040" cy="1406525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11217275" y="-3810"/>
              <a:ext cx="974090" cy="907415"/>
              <a:chOff x="11217275" y="-3810"/>
              <a:chExt cx="974090" cy="907415"/>
            </a:xfrm>
          </p:grpSpPr>
          <p:sp>
            <p:nvSpPr>
              <p:cNvPr id="10" name="矩形 9"/>
              <p:cNvSpPr/>
              <p:nvPr userDrawn="1">
                <p:custDataLst>
                  <p:tags r:id="rId8"/>
                </p:custDataLst>
              </p:nvPr>
            </p:nvSpPr>
            <p:spPr>
              <a:xfrm flipV="1">
                <a:off x="11685270" y="455930"/>
                <a:ext cx="271780" cy="2330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>
                <p:custDataLst>
                  <p:tags r:id="rId9"/>
                </p:custDataLst>
              </p:nvPr>
            </p:nvSpPr>
            <p:spPr>
              <a:xfrm flipV="1">
                <a:off x="11957685" y="2311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 userDrawn="1">
                <p:custDataLst>
                  <p:tags r:id="rId10"/>
                </p:custDataLst>
              </p:nvPr>
            </p:nvSpPr>
            <p:spPr>
              <a:xfrm flipV="1">
                <a:off x="11957050" y="66992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1"/>
                </p:custDataLst>
              </p:nvPr>
            </p:nvSpPr>
            <p:spPr>
              <a:xfrm flipV="1">
                <a:off x="11450955" y="229235"/>
                <a:ext cx="234315" cy="233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 userDrawn="1">
                <p:custDataLst>
                  <p:tags r:id="rId12"/>
                </p:custDataLst>
              </p:nvPr>
            </p:nvSpPr>
            <p:spPr>
              <a:xfrm flipV="1">
                <a:off x="11685270" y="-3810"/>
                <a:ext cx="271780" cy="23304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13"/>
                </p:custDataLst>
              </p:nvPr>
            </p:nvSpPr>
            <p:spPr>
              <a:xfrm flipV="1">
                <a:off x="11217275" y="-2540"/>
                <a:ext cx="233680" cy="2336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4.xml"/><Relationship Id="rId30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3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4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5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1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6.wmf"/><Relationship Id="rId26" Type="http://schemas.openxmlformats.org/officeDocument/2006/relationships/image" Target="../media/image20.wmf"/><Relationship Id="rId3" Type="http://schemas.openxmlformats.org/officeDocument/2006/relationships/slideLayout" Target="../slideLayouts/slideLayout4.xml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tags" Target="../tags/tag235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29" Type="http://schemas.openxmlformats.org/officeDocument/2006/relationships/oleObject" Target="../embeddings/oleObject14.bin"/><Relationship Id="rId1" Type="http://schemas.openxmlformats.org/officeDocument/2006/relationships/tags" Target="../tags/tag234.x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1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9.bin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7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9.emf"/><Relationship Id="rId1" Type="http://schemas.openxmlformats.org/officeDocument/2006/relationships/tags" Target="../tags/tag236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26.w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7.x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4.w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8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9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938376" y="2402540"/>
            <a:ext cx="8315247" cy="71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数字逻辑实验</a:t>
            </a:r>
            <a:r>
              <a:rPr lang="en-US" altLang="zh-CN" sz="4000" dirty="0"/>
              <a:t>6</a:t>
            </a:r>
            <a:r>
              <a:rPr lang="zh-CN" altLang="en-US" sz="4000" dirty="0"/>
              <a:t>：计数器</a:t>
            </a:r>
          </a:p>
        </p:txBody>
      </p:sp>
      <p:sp>
        <p:nvSpPr>
          <p:cNvPr id="5" name="副标题 2"/>
          <p:cNvSpPr txBox="1"/>
          <p:nvPr/>
        </p:nvSpPr>
        <p:spPr>
          <a:xfrm>
            <a:off x="5340350" y="4074795"/>
            <a:ext cx="1511935" cy="477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ym typeface="+mn-ea"/>
              </a:rPr>
              <a:t>2022.12.6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Exp3.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异步</a:t>
            </a:r>
            <a:r>
              <a:rPr lang="en-US" altLang="zh-CN">
                <a:sym typeface="+mn-ea"/>
              </a:rPr>
              <a:t>(asynchronous)</a:t>
            </a:r>
            <a:r>
              <a:rPr>
                <a:sym typeface="+mn-ea"/>
              </a:rPr>
              <a:t>计数器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续</a:t>
            </a:r>
            <a:r>
              <a:rPr lang="en-US" altLang="zh-CN">
                <a:sym typeface="+mn-ea"/>
              </a:rPr>
              <a:t>)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Vivado</a:t>
            </a:r>
            <a:r>
              <a:rPr>
                <a:sym typeface="+mn-ea"/>
              </a:rPr>
              <a:t>中</a:t>
            </a:r>
            <a:r>
              <a:rPr lang="en-US" altLang="zh-CN">
                <a:sym typeface="+mn-ea"/>
              </a:rPr>
              <a:t>Block Design</a:t>
            </a:r>
            <a:r>
              <a:rPr>
                <a:sym typeface="+mn-ea"/>
              </a:rPr>
              <a:t>的电路原理图</a:t>
            </a:r>
          </a:p>
          <a:p>
            <a:pPr lvl="1"/>
            <a:r>
              <a:rPr lang="en-US" altLang="zh-CN" sz="1400"/>
              <a:t>JK</a:t>
            </a:r>
            <a:r>
              <a:rPr sz="1400"/>
              <a:t>触发器</a:t>
            </a:r>
          </a:p>
          <a:p>
            <a:pPr lvl="2"/>
            <a:r>
              <a:rPr lang="en-US" altLang="zh-CN" sz="1200"/>
              <a:t>Active Clk Edge</a:t>
            </a:r>
            <a:r>
              <a:rPr sz="1200"/>
              <a:t>：</a:t>
            </a:r>
            <a:r>
              <a:rPr lang="en-US" altLang="zh-CN" sz="1200"/>
              <a:t>Falling</a:t>
            </a:r>
          </a:p>
          <a:p>
            <a:pPr lvl="2"/>
            <a:r>
              <a:rPr lang="en-US" altLang="zh-CN" sz="1200"/>
              <a:t>Clear Port</a:t>
            </a:r>
            <a:r>
              <a:rPr sz="1200"/>
              <a:t>：</a:t>
            </a:r>
            <a:r>
              <a:rPr lang="en-US" altLang="zh-CN" sz="1200"/>
              <a:t>Yes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5280" y="2630805"/>
            <a:ext cx="9208135" cy="3549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</a:t>
            </a:r>
          </a:p>
        </p:txBody>
      </p:sp>
      <p:pic>
        <p:nvPicPr>
          <p:cNvPr id="5" name="IMG_91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8345" y="1563370"/>
            <a:ext cx="5527675" cy="4445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Exp3. </a:t>
            </a:r>
            <a:r>
              <a:rPr>
                <a:sym typeface="+mn-ea"/>
              </a:rPr>
              <a:t>七段数码管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扩展</a:t>
            </a:r>
            <a:r>
              <a:rPr lang="en-US" altLang="zh-CN">
                <a:sym typeface="+mn-ea"/>
              </a:rPr>
              <a:t>)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en-US" altLang="zh-CN" dirty="0" err="1"/>
              <a:t>个带小数点的</a:t>
            </a:r>
            <a:r>
              <a:rPr lang="en-US" altLang="zh-CN" dirty="0" err="1">
                <a:solidFill>
                  <a:srgbClr val="FF0000"/>
                </a:solidFill>
              </a:rPr>
              <a:t>七段共阳极数码管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sz="1400" dirty="0"/>
              <a:t>位选引脚</a:t>
            </a:r>
          </a:p>
          <a:p>
            <a:pPr lvl="2"/>
            <a:r>
              <a:rPr lang="en-US" altLang="zh-CN" sz="1200" dirty="0"/>
              <a:t>U2(AN0)</a:t>
            </a:r>
          </a:p>
          <a:p>
            <a:pPr lvl="2"/>
            <a:r>
              <a:rPr lang="en-US" altLang="zh-CN" sz="1200" dirty="0"/>
              <a:t>U4</a:t>
            </a:r>
            <a:r>
              <a:rPr lang="en-US" altLang="zh-CN" sz="1200" dirty="0">
                <a:sym typeface="+mn-ea"/>
              </a:rPr>
              <a:t>(AN1)</a:t>
            </a:r>
          </a:p>
          <a:p>
            <a:pPr lvl="2"/>
            <a:r>
              <a:rPr lang="en-US" altLang="zh-CN" sz="1200" dirty="0"/>
              <a:t>V4</a:t>
            </a:r>
            <a:r>
              <a:rPr lang="en-US" altLang="zh-CN" sz="1200" dirty="0">
                <a:sym typeface="+mn-ea"/>
              </a:rPr>
              <a:t>(AN2)</a:t>
            </a:r>
          </a:p>
          <a:p>
            <a:pPr lvl="2"/>
            <a:r>
              <a:rPr lang="en-US" altLang="zh-CN" sz="1200" dirty="0"/>
              <a:t>W4</a:t>
            </a:r>
            <a:r>
              <a:rPr lang="en-US" altLang="zh-CN" sz="1200" dirty="0">
                <a:sym typeface="+mn-ea"/>
              </a:rPr>
              <a:t>(AN3)</a:t>
            </a:r>
            <a:endParaRPr lang="en-US" altLang="zh-CN" sz="1200" dirty="0"/>
          </a:p>
          <a:p>
            <a:pPr lvl="1"/>
            <a:r>
              <a:rPr sz="1400" dirty="0"/>
              <a:t>段选引脚</a:t>
            </a:r>
          </a:p>
          <a:p>
            <a:pPr lvl="2"/>
            <a:r>
              <a:rPr lang="en-US" altLang="zh-CN" sz="1200" dirty="0"/>
              <a:t>W7(A)</a:t>
            </a:r>
          </a:p>
          <a:p>
            <a:pPr lvl="2"/>
            <a:r>
              <a:rPr lang="en-US" altLang="zh-CN" sz="1200" dirty="0">
                <a:sym typeface="+mn-ea"/>
              </a:rPr>
              <a:t>W6(B)</a:t>
            </a:r>
          </a:p>
          <a:p>
            <a:pPr lvl="2"/>
            <a:r>
              <a:rPr lang="en-US" altLang="zh-CN" sz="1200" dirty="0">
                <a:sym typeface="+mn-ea"/>
              </a:rPr>
              <a:t>U8(C)</a:t>
            </a:r>
          </a:p>
          <a:p>
            <a:pPr lvl="2"/>
            <a:r>
              <a:rPr lang="en-US" altLang="zh-CN" sz="1200" dirty="0">
                <a:sym typeface="+mn-ea"/>
              </a:rPr>
              <a:t>V8(D)</a:t>
            </a:r>
          </a:p>
          <a:p>
            <a:pPr lvl="2"/>
            <a:r>
              <a:rPr lang="en-US" altLang="zh-CN" sz="1200" dirty="0">
                <a:sym typeface="+mn-ea"/>
              </a:rPr>
              <a:t>U5(E)</a:t>
            </a:r>
          </a:p>
          <a:p>
            <a:pPr lvl="2"/>
            <a:r>
              <a:rPr lang="en-US" altLang="zh-CN" sz="1200" dirty="0">
                <a:sym typeface="+mn-ea"/>
              </a:rPr>
              <a:t>V5(F)</a:t>
            </a:r>
          </a:p>
          <a:p>
            <a:pPr lvl="2"/>
            <a:r>
              <a:rPr lang="en-US" altLang="zh-CN" sz="1200" dirty="0">
                <a:sym typeface="+mn-ea"/>
              </a:rPr>
              <a:t>U7(G)</a:t>
            </a:r>
            <a:endParaRPr sz="1200" dirty="0"/>
          </a:p>
          <a:p>
            <a:pPr lvl="2"/>
            <a:endParaRPr sz="1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数码管驱动</a:t>
            </a:r>
            <a:r>
              <a:rPr lang="en-US" altLang="zh-CN" dirty="0"/>
              <a:t>IP</a:t>
            </a:r>
            <a:r>
              <a:rPr lang="zh-CN" altLang="en-US" dirty="0"/>
              <a:t>核</a:t>
            </a:r>
          </a:p>
          <a:p>
            <a:pPr lvl="1"/>
            <a:r>
              <a:rPr lang="en-US" altLang="zh-CN" sz="1400" dirty="0">
                <a:sym typeface="+mn-ea"/>
              </a:rPr>
              <a:t>4</a:t>
            </a:r>
            <a:r>
              <a:rPr lang="zh-CN" altLang="en-US" sz="1400" dirty="0">
                <a:sym typeface="+mn-ea"/>
              </a:rPr>
              <a:t>位输入数据</a:t>
            </a:r>
          </a:p>
          <a:p>
            <a:pPr lvl="2"/>
            <a:r>
              <a:rPr lang="en-US" altLang="zh-CN" sz="1200" dirty="0"/>
              <a:t>d3</a:t>
            </a:r>
            <a:r>
              <a:rPr lang="zh-CN" altLang="en-US" sz="1200" dirty="0"/>
              <a:t>，</a:t>
            </a:r>
            <a:r>
              <a:rPr lang="en-US" altLang="zh-CN" sz="1200" dirty="0"/>
              <a:t>d2</a:t>
            </a:r>
            <a:r>
              <a:rPr lang="zh-CN" altLang="en-US" sz="1200" dirty="0"/>
              <a:t>，</a:t>
            </a:r>
            <a:r>
              <a:rPr lang="en-US" altLang="zh-CN" sz="1200" dirty="0"/>
              <a:t>d1</a:t>
            </a:r>
            <a:r>
              <a:rPr lang="zh-CN" altLang="en-US" sz="1200" dirty="0"/>
              <a:t>，</a:t>
            </a:r>
            <a:r>
              <a:rPr lang="en-US" altLang="zh-CN" sz="1200" dirty="0"/>
              <a:t>d0</a:t>
            </a:r>
            <a:endParaRPr lang="zh-CN" altLang="en-US" sz="1200" dirty="0"/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en-US" altLang="zh-CN" sz="1400" dirty="0" err="1"/>
              <a:t>位选信号</a:t>
            </a:r>
            <a:endParaRPr lang="en-US" altLang="zh-CN" sz="1400" dirty="0"/>
          </a:p>
          <a:p>
            <a:pPr lvl="2" algn="l">
              <a:buClrTx/>
              <a:buSzTx/>
            </a:pPr>
            <a:r>
              <a:rPr lang="en-US" altLang="zh-CN" sz="1200" dirty="0"/>
              <a:t>an0，an1，an2，an3</a:t>
            </a: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en-US" altLang="zh-CN" sz="1400" dirty="0" err="1"/>
              <a:t>段选信号</a:t>
            </a:r>
            <a:endParaRPr lang="en-US" altLang="zh-CN" sz="1400" dirty="0"/>
          </a:p>
          <a:p>
            <a:pPr lvl="2" algn="l">
              <a:buClrTx/>
              <a:buSzTx/>
            </a:pPr>
            <a:r>
              <a:rPr lang="en-US" altLang="zh-CN" sz="1200" dirty="0" err="1"/>
              <a:t>a，b，c，d，e，f，g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70" y="1945640"/>
            <a:ext cx="2717165" cy="3891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85" y="2988945"/>
            <a:ext cx="1047750" cy="2847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附录</a:t>
            </a:r>
            <a:r>
              <a:rPr lang="en-US" altLang="zh-CN"/>
              <a:t>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t>基本逻辑门</a:t>
            </a:r>
            <a:r>
              <a:rPr lang="en-US" altLang="zh-CN"/>
              <a:t>IP</a:t>
            </a:r>
            <a:r>
              <a:t>实例</a:t>
            </a:r>
          </a:p>
          <a:p>
            <a:endParaRPr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667510" y="1573530"/>
          <a:ext cx="2263140" cy="467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292600" imgH="8813800" progId="Visio.Drawing.11">
                  <p:embed/>
                </p:oleObj>
              </mc:Choice>
              <mc:Fallback>
                <p:oleObj r:id="rId3" imgW="4292600" imgH="8813800" progId="Visio.Drawing.11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7510" y="1573530"/>
                        <a:ext cx="2263140" cy="467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双击</a:t>
            </a:r>
            <a:r>
              <a:rPr lang="en-US" altLang="zh-CN"/>
              <a:t>IP</a:t>
            </a:r>
            <a:r>
              <a:rPr lang="zh-CN" altLang="en-US"/>
              <a:t>实例进行配置</a:t>
            </a:r>
          </a:p>
          <a:p>
            <a:pPr lvl="1"/>
            <a:r>
              <a:rPr lang="zh-CN" altLang="en-US" sz="1400"/>
              <a:t>与门</a:t>
            </a:r>
            <a:r>
              <a:rPr lang="en-US" altLang="zh-CN" sz="1400"/>
              <a:t>IP</a:t>
            </a:r>
            <a:r>
              <a:rPr lang="zh-CN" altLang="en-US" sz="1400"/>
              <a:t>实例</a:t>
            </a:r>
          </a:p>
          <a:p>
            <a:pPr lvl="2"/>
            <a:r>
              <a:rPr lang="en-US" altLang="zh-CN" sz="1400"/>
              <a:t>Number of Input Ports (2, 3, 4 ……)</a:t>
            </a:r>
            <a:endParaRPr lang="zh-CN" altLang="en-US" sz="1400"/>
          </a:p>
          <a:p>
            <a:endParaRPr lang="zh-CN" altLang="en-US" sz="140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476365" y="2355850"/>
          <a:ext cx="4808220" cy="359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160000" imgH="7607300" progId="Visio.Drawing.11">
                  <p:embed/>
                </p:oleObj>
              </mc:Choice>
              <mc:Fallback>
                <p:oleObj r:id="rId5" imgW="10160000" imgH="76073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6365" y="2355850"/>
                        <a:ext cx="4808220" cy="359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附录</a:t>
            </a:r>
            <a:r>
              <a:rPr lang="en-US" altLang="zh-CN">
                <a:sym typeface="+mn-ea"/>
              </a:rPr>
              <a:t>2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>
                <a:sym typeface="+mn-ea"/>
              </a:rPr>
              <a:t>基本触发器</a:t>
            </a:r>
            <a:r>
              <a:rPr lang="en-US" altLang="zh-CN">
                <a:sym typeface="+mn-ea"/>
              </a:rPr>
              <a:t>IP</a:t>
            </a:r>
            <a:r>
              <a:rPr>
                <a:sym typeface="+mn-ea"/>
              </a:rPr>
              <a:t>实例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双击</a:t>
            </a:r>
            <a:r>
              <a:rPr lang="en-US" altLang="zh-CN">
                <a:sym typeface="+mn-ea"/>
              </a:rPr>
              <a:t>IP</a:t>
            </a:r>
            <a:r>
              <a:rPr lang="zh-CN" altLang="en-US">
                <a:sym typeface="+mn-ea"/>
              </a:rPr>
              <a:t>实例进行配置</a:t>
            </a:r>
          </a:p>
          <a:p>
            <a:pPr lvl="1"/>
            <a:r>
              <a:rPr lang="en-US" altLang="zh-CN" sz="1400"/>
              <a:t>D</a:t>
            </a:r>
            <a:r>
              <a:rPr lang="zh-CN" altLang="en-US" sz="1400"/>
              <a:t>触发器</a:t>
            </a:r>
          </a:p>
          <a:p>
            <a:pPr lvl="2"/>
            <a:r>
              <a:rPr lang="en-US" altLang="zh-CN" sz="1200"/>
              <a:t>Active Clk Edge</a:t>
            </a:r>
          </a:p>
          <a:p>
            <a:pPr lvl="2"/>
            <a:r>
              <a:rPr lang="en-US" altLang="zh-CN" sz="1200"/>
              <a:t>Clear Port</a:t>
            </a:r>
          </a:p>
          <a:p>
            <a:pPr lvl="2"/>
            <a:r>
              <a:rPr lang="en-US" altLang="zh-CN" sz="1200">
                <a:sym typeface="+mn-ea"/>
              </a:rPr>
              <a:t>Preset Port</a:t>
            </a:r>
            <a:endParaRPr lang="en-US" altLang="zh-CN" sz="120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41095" y="1880870"/>
          <a:ext cx="2277110" cy="353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62300" imgH="4876800" progId="Visio.Drawing.11">
                  <p:embed/>
                </p:oleObj>
              </mc:Choice>
              <mc:Fallback>
                <p:oleObj r:id="rId3" imgW="3162300" imgH="4876800" progId="Visio.Drawing.11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095" y="1880870"/>
                        <a:ext cx="2277110" cy="353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39180" y="2854325"/>
          <a:ext cx="5041900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160000" imgH="7670800" progId="Visio.Drawing.11">
                  <p:embed/>
                </p:oleObj>
              </mc:Choice>
              <mc:Fallback>
                <p:oleObj r:id="rId5" imgW="10160000" imgH="7670800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9180" y="2854325"/>
                        <a:ext cx="5041900" cy="380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附录</a:t>
            </a:r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>
                <a:sym typeface="+mn-ea"/>
              </a:rPr>
              <a:t>特殊</a:t>
            </a:r>
            <a:r>
              <a:rPr lang="en-US" altLang="zh-CN">
                <a:sym typeface="+mn-ea"/>
              </a:rPr>
              <a:t>IP</a:t>
            </a:r>
            <a:r>
              <a:rPr>
                <a:sym typeface="+mn-ea"/>
              </a:rPr>
              <a:t>实例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/>
              <a:t>mux</a:t>
            </a:r>
          </a:p>
          <a:p>
            <a:pPr lvl="1"/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选</a:t>
            </a:r>
            <a:r>
              <a:rPr lang="en-US" altLang="zh-CN" sz="1400">
                <a:sym typeface="+mn-ea"/>
              </a:rPr>
              <a:t>1</a:t>
            </a:r>
            <a:endParaRPr lang="en-US" altLang="zh-CN" sz="1400"/>
          </a:p>
          <a:p>
            <a:pPr lvl="1"/>
            <a:r>
              <a:rPr lang="en-US" altLang="zh-CN" sz="1400"/>
              <a:t>4</a:t>
            </a:r>
            <a:r>
              <a:rPr lang="zh-CN" altLang="en-US" sz="1400"/>
              <a:t>选</a:t>
            </a:r>
            <a:r>
              <a:rPr lang="en-US" altLang="zh-CN" sz="1400"/>
              <a:t>1</a:t>
            </a:r>
          </a:p>
          <a:p>
            <a:pPr lvl="1"/>
            <a:r>
              <a:rPr lang="en-US" altLang="zh-CN" sz="1400"/>
              <a:t>8</a:t>
            </a:r>
            <a:r>
              <a:rPr lang="zh-CN" altLang="en-US" sz="1400"/>
              <a:t>选</a:t>
            </a:r>
            <a:r>
              <a:rPr lang="en-US" altLang="zh-CN" sz="1400"/>
              <a:t>1</a:t>
            </a:r>
            <a:endParaRPr lang="en-US" altLang="zh-CN"/>
          </a:p>
          <a:p>
            <a:pPr lvl="0"/>
            <a:r>
              <a:rPr lang="en-US" altLang="zh-CN"/>
              <a:t>lab_clk</a:t>
            </a:r>
          </a:p>
          <a:p>
            <a:pPr lvl="1"/>
            <a:r>
              <a:rPr lang="zh-CN" altLang="en-US" sz="1400"/>
              <a:t>输入时钟频率</a:t>
            </a:r>
            <a:endParaRPr lang="zh-CN" altLang="en-US"/>
          </a:p>
          <a:p>
            <a:pPr lvl="2"/>
            <a:r>
              <a:rPr lang="en-US" altLang="zh-CN" sz="1200"/>
              <a:t>100MHz(</a:t>
            </a:r>
            <a:r>
              <a:rPr lang="zh-CN" altLang="en-US" sz="1200"/>
              <a:t>通过</a:t>
            </a:r>
            <a:r>
              <a:rPr lang="en-US" altLang="zh-CN" sz="1200"/>
              <a:t>W5</a:t>
            </a:r>
            <a:r>
              <a:rPr lang="zh-CN" altLang="en-US" sz="1200"/>
              <a:t>引脚输入</a:t>
            </a:r>
            <a:r>
              <a:rPr lang="en-US" altLang="zh-CN" sz="1200"/>
              <a:t>)</a:t>
            </a:r>
            <a:endParaRPr lang="en-US" altLang="zh-CN"/>
          </a:p>
          <a:p>
            <a:pPr lvl="1"/>
            <a:r>
              <a:rPr lang="zh-CN" altLang="en-US" sz="1400"/>
              <a:t>输出时钟频率</a:t>
            </a:r>
            <a:endParaRPr lang="zh-CN" altLang="en-US"/>
          </a:p>
          <a:p>
            <a:pPr lvl="2"/>
            <a:r>
              <a:rPr lang="en-US" altLang="zh-CN" sz="1200"/>
              <a:t>1Hz</a:t>
            </a:r>
            <a:r>
              <a:rPr lang="zh-CN" altLang="en-US" sz="1200"/>
              <a:t>，</a:t>
            </a:r>
            <a:r>
              <a:rPr lang="en-US" altLang="zh-CN" sz="1200"/>
              <a:t>2Hz</a:t>
            </a:r>
            <a:r>
              <a:rPr lang="zh-CN" altLang="en-US" sz="1200"/>
              <a:t>，</a:t>
            </a:r>
            <a:r>
              <a:rPr lang="en-US" altLang="zh-CN" sz="1200"/>
              <a:t>3Hz</a:t>
            </a:r>
            <a:r>
              <a:rPr lang="zh-CN" altLang="en-US" sz="1200"/>
              <a:t>，</a:t>
            </a:r>
            <a:r>
              <a:rPr lang="en-US" altLang="zh-CN" sz="1200"/>
              <a:t>……</a:t>
            </a:r>
            <a:r>
              <a:rPr lang="zh-CN" altLang="en-US" sz="1200"/>
              <a:t>，</a:t>
            </a:r>
            <a:r>
              <a:rPr lang="en-US" altLang="zh-CN" sz="1200"/>
              <a:t>100MHz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1097280" y="1569720"/>
          <a:ext cx="1038225" cy="199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35100" imgH="2717800" progId="Visio.Drawing.11">
                  <p:embed/>
                </p:oleObj>
              </mc:Choice>
              <mc:Fallback>
                <p:oleObj r:id="rId3" imgW="1435100" imgH="27178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1569720"/>
                        <a:ext cx="1038225" cy="1997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609850" y="1569720"/>
          <a:ext cx="10382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435100" imgH="1905000" progId="Visio.Drawing.11">
                  <p:embed/>
                </p:oleObj>
              </mc:Choice>
              <mc:Fallback>
                <p:oleObj r:id="rId5" imgW="1435100" imgH="19050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9850" y="1569720"/>
                        <a:ext cx="10382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2609850" y="3567430"/>
          <a:ext cx="1038225" cy="109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5100" imgH="1511300" progId="Visio.Drawing.11">
                  <p:embed/>
                </p:oleObj>
              </mc:Choice>
              <mc:Fallback>
                <p:oleObj r:id="rId7" imgW="1435100" imgH="1511300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9850" y="3567430"/>
                        <a:ext cx="1038225" cy="1099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附录</a:t>
            </a:r>
            <a:r>
              <a:rPr lang="en-US" altLang="zh-CN">
                <a:sym typeface="+mn-ea"/>
              </a:rPr>
              <a:t>3(</a:t>
            </a:r>
            <a:r>
              <a:rPr>
                <a:sym typeface="+mn-ea"/>
              </a:rPr>
              <a:t>续</a:t>
            </a:r>
            <a:r>
              <a:rPr lang="en-US" altLang="zh-CN">
                <a:sym typeface="+mn-ea"/>
              </a:rPr>
              <a:t>)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>
                <a:sym typeface="+mn-ea"/>
              </a:rPr>
              <a:t>特殊</a:t>
            </a:r>
            <a:r>
              <a:rPr lang="en-US" altLang="zh-CN">
                <a:sym typeface="+mn-ea"/>
              </a:rPr>
              <a:t>IP</a:t>
            </a:r>
            <a:r>
              <a:rPr>
                <a:sym typeface="+mn-ea"/>
              </a:rPr>
              <a:t>实例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altLang="zh-CN" dirty="0">
                <a:sym typeface="+mn-ea"/>
              </a:rPr>
              <a:t>seg7_drv</a:t>
            </a:r>
            <a:endParaRPr lang="en-US" altLang="zh-CN" dirty="0"/>
          </a:p>
          <a:p>
            <a:pPr lvl="1"/>
            <a:r>
              <a:rPr lang="en-US" altLang="zh-CN" sz="1400" dirty="0"/>
              <a:t>Input Bit Strobe</a:t>
            </a:r>
          </a:p>
          <a:p>
            <a:pPr lvl="2"/>
            <a:r>
              <a:rPr lang="en-US" altLang="zh-CN" sz="1200" dirty="0"/>
              <a:t>yes/no</a:t>
            </a:r>
          </a:p>
          <a:p>
            <a:pPr lvl="1"/>
            <a:r>
              <a:rPr lang="en-US" altLang="zh-CN" sz="1400" dirty="0"/>
              <a:t>Base Number</a:t>
            </a:r>
            <a:endParaRPr lang="zh-CN" altLang="en-US" sz="1400" dirty="0"/>
          </a:p>
          <a:p>
            <a:pPr lvl="2" algn="l">
              <a:buClrTx/>
              <a:buSzTx/>
            </a:pPr>
            <a:r>
              <a:rPr lang="en-US" altLang="zh-CN" sz="1200" dirty="0" err="1">
                <a:sym typeface="+mn-ea"/>
              </a:rPr>
              <a:t>Hex，Dec，Oct，Bin</a:t>
            </a:r>
            <a:endParaRPr lang="en-US" altLang="zh-CN" sz="1200" dirty="0"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en-US" altLang="zh-CN" sz="1400" dirty="0"/>
              <a:t>Segs Common Pole</a:t>
            </a:r>
          </a:p>
          <a:p>
            <a:pPr lvl="2" algn="l">
              <a:buClrTx/>
              <a:buSzTx/>
            </a:pPr>
            <a:r>
              <a:rPr lang="en-US" altLang="zh-CN" sz="1200" dirty="0"/>
              <a:t>Common Anode</a:t>
            </a:r>
          </a:p>
          <a:p>
            <a:pPr lvl="2" algn="l">
              <a:buClrTx/>
              <a:buSzTx/>
            </a:pPr>
            <a:r>
              <a:rPr lang="en-US" altLang="zh-CN" sz="1200" dirty="0"/>
              <a:t>Common Cathode</a:t>
            </a: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en-US" altLang="zh-CN" sz="1400" dirty="0">
                <a:sym typeface="+mn-ea"/>
              </a:rPr>
              <a:t>Bits Common Pole</a:t>
            </a:r>
          </a:p>
          <a:p>
            <a:pPr lvl="2" algn="l">
              <a:buClrTx/>
              <a:buSzTx/>
            </a:pPr>
            <a:r>
              <a:rPr lang="en-US" altLang="zh-CN" sz="1200" dirty="0">
                <a:sym typeface="+mn-ea"/>
              </a:rPr>
              <a:t>Common Anode</a:t>
            </a:r>
            <a:endParaRPr lang="en-US" altLang="zh-CN" sz="1200" dirty="0"/>
          </a:p>
          <a:p>
            <a:pPr lvl="2" algn="l">
              <a:buClrTx/>
              <a:buSzTx/>
            </a:pPr>
            <a:r>
              <a:rPr lang="en-US" altLang="zh-CN" sz="1200" dirty="0">
                <a:sym typeface="+mn-ea"/>
              </a:rPr>
              <a:t>Common Cathode</a:t>
            </a:r>
            <a:endParaRPr lang="en-US" altLang="zh-CN" sz="1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17245" y="1659255"/>
          <a:ext cx="5544185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160000" imgH="7670800" progId="Visio.Drawing.11">
                  <p:embed/>
                </p:oleObj>
              </mc:Choice>
              <mc:Fallback>
                <p:oleObj r:id="rId3" imgW="10160000" imgH="76708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245" y="1659255"/>
                        <a:ext cx="5544185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实验要求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10380345" cy="5388610"/>
          </a:xfrm>
        </p:spPr>
        <p:txBody>
          <a:bodyPr/>
          <a:lstStyle/>
          <a:p>
            <a:pPr marL="0" indent="0">
              <a:buNone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内容：</a:t>
            </a:r>
            <a:endParaRPr lang="zh-CN" altLang="en-US" sz="240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设计一个 </a:t>
            </a:r>
            <a:r>
              <a:rPr sz="240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模8异步计数器</a:t>
            </a: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；</a:t>
            </a:r>
            <a:endParaRPr lang="zh-CN" altLang="en-US" sz="240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设计一个</a:t>
            </a:r>
            <a:r>
              <a:rPr lang="en-US" altLang="zh-CN" sz="240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</a:t>
            </a:r>
            <a:r>
              <a:rPr sz="240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模5计数器</a:t>
            </a:r>
            <a:r>
              <a: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：同步、异步实现</a:t>
            </a:r>
            <a:endParaRPr lang="zh-CN" altLang="en-US" sz="240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 algn="l">
              <a:buNone/>
            </a:pPr>
            <a:endParaRPr lang="zh-CN" altLang="en-US" sz="24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0" indent="0" algn="l">
              <a:buNone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注意：</a:t>
            </a:r>
            <a:endParaRPr lang="zh-CN" altLang="en-US" sz="24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lvl="0" algn="l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详细设计过程</a:t>
            </a:r>
            <a:endParaRPr lang="zh-CN" altLang="en-US" sz="24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原理图、引脚分配等重要步骤的截图以及说明</a:t>
            </a:r>
            <a:endParaRPr lang="zh-CN" altLang="en-US" sz="24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进行板级验证，填写实验结果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Exp1. </a:t>
            </a:r>
            <a:r>
              <a:rPr>
                <a:sym typeface="+mn-ea"/>
              </a:rPr>
              <a:t>模8异步</a:t>
            </a:r>
            <a:r>
              <a:rPr lang="en-US" altLang="zh-CN">
                <a:sym typeface="+mn-ea"/>
              </a:rPr>
              <a:t>(asynchronous)</a:t>
            </a:r>
            <a:r>
              <a:rPr>
                <a:sym typeface="+mn-ea"/>
              </a:rPr>
              <a:t>计数器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功能示意图</a:t>
            </a:r>
          </a:p>
          <a:p>
            <a:pPr lvl="1"/>
            <a:r>
              <a:rPr lang="en-US" altLang="zh-CN" sz="1400" dirty="0"/>
              <a:t>CLK</a:t>
            </a:r>
            <a:r>
              <a:rPr sz="1400" dirty="0"/>
              <a:t>：时钟输入端</a:t>
            </a:r>
          </a:p>
          <a:p>
            <a:pPr lvl="1"/>
            <a:r>
              <a:rPr lang="en-US" altLang="zh-CN" sz="1400" dirty="0"/>
              <a:t>EN</a:t>
            </a:r>
            <a:r>
              <a:rPr sz="1400" dirty="0"/>
              <a:t>：使能端</a:t>
            </a:r>
            <a:endParaRPr lang="en-US" altLang="zh-CN" sz="1400" dirty="0"/>
          </a:p>
          <a:p>
            <a:pPr lvl="1"/>
            <a:r>
              <a:rPr lang="en-US" altLang="zh-CN" sz="1400" dirty="0"/>
              <a:t>q</a:t>
            </a:r>
            <a:r>
              <a:rPr lang="en-US" altLang="zh-CN" sz="1400" baseline="-25000" dirty="0"/>
              <a:t>2</a:t>
            </a:r>
            <a:r>
              <a:rPr lang="en-US" altLang="zh-CN" sz="1400" dirty="0">
                <a:sym typeface="+mn-ea"/>
              </a:rPr>
              <a:t>q</a:t>
            </a:r>
            <a:r>
              <a:rPr lang="en-US" altLang="zh-CN" sz="1400" baseline="-25000" dirty="0">
                <a:sym typeface="+mn-ea"/>
              </a:rPr>
              <a:t>1</a:t>
            </a:r>
            <a:r>
              <a:rPr lang="en-US" altLang="zh-CN" sz="1400" dirty="0">
                <a:sym typeface="+mn-ea"/>
              </a:rPr>
              <a:t>q</a:t>
            </a:r>
            <a:r>
              <a:rPr lang="en-US" altLang="zh-CN" sz="1400" baseline="-25000" dirty="0">
                <a:sym typeface="+mn-ea"/>
              </a:rPr>
              <a:t>0</a:t>
            </a:r>
            <a:r>
              <a:rPr sz="1400" dirty="0">
                <a:sym typeface="+mn-ea"/>
              </a:rPr>
              <a:t>：计数输出端</a:t>
            </a:r>
          </a:p>
          <a:p>
            <a:pPr lvl="0"/>
            <a:r>
              <a:rPr dirty="0">
                <a:sym typeface="+mn-ea"/>
              </a:rPr>
              <a:t>功能描述</a:t>
            </a:r>
          </a:p>
          <a:p>
            <a:pPr lvl="1"/>
            <a:r>
              <a:rPr sz="1400" dirty="0"/>
              <a:t>当</a:t>
            </a:r>
            <a:r>
              <a:rPr lang="en-US" altLang="zh-CN" sz="1400" dirty="0"/>
              <a:t>EN</a:t>
            </a:r>
            <a:r>
              <a:rPr sz="1400" dirty="0"/>
              <a:t>有效时，</a:t>
            </a:r>
            <a:r>
              <a:rPr lang="en-US" altLang="zh-CN" sz="1400" dirty="0"/>
              <a:t>3</a:t>
            </a:r>
            <a:r>
              <a:rPr sz="1400" dirty="0"/>
              <a:t>位计数端</a:t>
            </a:r>
            <a:r>
              <a:rPr sz="1400" dirty="0">
                <a:sym typeface="+mn-ea"/>
              </a:rPr>
              <a:t>（</a:t>
            </a:r>
            <a:r>
              <a:rPr lang="en-US" altLang="zh-CN" sz="1400" dirty="0">
                <a:sym typeface="+mn-ea"/>
              </a:rPr>
              <a:t>q</a:t>
            </a:r>
            <a:r>
              <a:rPr lang="en-US" altLang="zh-CN" sz="1400" baseline="-25000" dirty="0">
                <a:sym typeface="+mn-ea"/>
              </a:rPr>
              <a:t>2</a:t>
            </a:r>
            <a:r>
              <a:rPr lang="en-US" altLang="zh-CN" sz="1400" dirty="0">
                <a:sym typeface="+mn-ea"/>
              </a:rPr>
              <a:t>q</a:t>
            </a:r>
            <a:r>
              <a:rPr lang="en-US" altLang="zh-CN" sz="1400" baseline="-25000" dirty="0">
                <a:sym typeface="+mn-ea"/>
              </a:rPr>
              <a:t>1</a:t>
            </a:r>
            <a:r>
              <a:rPr lang="en-US" altLang="zh-CN" sz="1400" dirty="0">
                <a:sym typeface="+mn-ea"/>
              </a:rPr>
              <a:t>q</a:t>
            </a:r>
            <a:r>
              <a:rPr lang="en-US" altLang="zh-CN" sz="1400" baseline="-25000" dirty="0">
                <a:sym typeface="+mn-ea"/>
              </a:rPr>
              <a:t>0</a:t>
            </a:r>
            <a:r>
              <a:rPr sz="1400" dirty="0">
                <a:sym typeface="+mn-ea"/>
              </a:rPr>
              <a:t>）依次输出</a:t>
            </a:r>
            <a:r>
              <a:rPr lang="en-US" altLang="zh-CN" sz="1400" dirty="0">
                <a:sym typeface="+mn-ea"/>
              </a:rPr>
              <a:t>000~111</a:t>
            </a:r>
            <a:r>
              <a:rPr sz="1400" dirty="0">
                <a:sym typeface="+mn-ea"/>
              </a:rPr>
              <a:t>的计数值</a:t>
            </a:r>
            <a:r>
              <a:rPr sz="1400" dirty="0"/>
              <a:t>。</a:t>
            </a:r>
            <a:endParaRPr lang="zh-CN" altLang="en-US" sz="14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电路原理图</a:t>
            </a:r>
          </a:p>
          <a:p>
            <a:pPr lvl="1"/>
            <a:r>
              <a:rPr lang="en-US" sz="1400" dirty="0"/>
              <a:t>3</a:t>
            </a:r>
            <a:r>
              <a:rPr lang="zh-CN" altLang="en-US" sz="1400" dirty="0"/>
              <a:t>个串联的</a:t>
            </a:r>
            <a:r>
              <a:rPr lang="en-US" altLang="zh-CN" sz="1400" dirty="0"/>
              <a:t>JK</a:t>
            </a:r>
            <a:r>
              <a:rPr lang="zh-CN" altLang="en-US" sz="1400" dirty="0"/>
              <a:t>触发器</a:t>
            </a:r>
          </a:p>
          <a:p>
            <a:pPr lvl="2"/>
            <a:r>
              <a:rPr lang="zh-CN" altLang="en-US" sz="1200" dirty="0"/>
              <a:t>时钟下降沿触发</a:t>
            </a:r>
          </a:p>
          <a:p>
            <a:pPr lvl="3"/>
            <a:r>
              <a:rPr lang="zh-CN" altLang="en-US" sz="1200" dirty="0"/>
              <a:t>思考：为什么下降沿触发？</a:t>
            </a:r>
            <a:r>
              <a:rPr lang="en-US" altLang="zh-CN" sz="1200" dirty="0"/>
              <a:t>(</a:t>
            </a:r>
            <a:r>
              <a:rPr lang="zh-CN" altLang="en-US" sz="1200" dirty="0">
                <a:solidFill>
                  <a:srgbClr val="FF0000"/>
                </a:solidFill>
              </a:rPr>
              <a:t>画波形图</a:t>
            </a:r>
            <a:r>
              <a:rPr lang="en-US" altLang="zh-CN" sz="1200" dirty="0"/>
              <a:t>)</a:t>
            </a:r>
            <a:endParaRPr lang="zh-CN" altLang="en-US" sz="1200" dirty="0"/>
          </a:p>
          <a:p>
            <a:pPr lvl="2"/>
            <a:r>
              <a:rPr lang="en-US" altLang="zh-CN" sz="1200" dirty="0"/>
              <a:t>J</a:t>
            </a:r>
            <a:r>
              <a:rPr lang="zh-CN" altLang="en-US" sz="1200" dirty="0"/>
              <a:t>、</a:t>
            </a:r>
            <a:r>
              <a:rPr lang="en-US" altLang="zh-CN" sz="1200" dirty="0"/>
              <a:t>K</a:t>
            </a:r>
            <a:r>
              <a:rPr lang="zh-CN" altLang="en-US" sz="1200" dirty="0"/>
              <a:t>连接在一起作为使能端（</a:t>
            </a:r>
            <a:r>
              <a:rPr lang="en-US" altLang="zh-CN" sz="1200" dirty="0"/>
              <a:t>EN</a:t>
            </a:r>
            <a:r>
              <a:rPr lang="zh-CN" altLang="en-US" sz="1200" dirty="0"/>
              <a:t>）</a:t>
            </a:r>
          </a:p>
        </p:txBody>
      </p:sp>
      <p:pic>
        <p:nvPicPr>
          <p:cNvPr id="225" name="图片 1" descr="AAGIHAN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510020" y="3068955"/>
            <a:ext cx="5327015" cy="2058035"/>
          </a:xfrm>
          <a:prstGeom prst="rect">
            <a:avLst/>
          </a:prstGeom>
          <a:noFill/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6342" y="4201629"/>
          <a:ext cx="26530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87500" imgH="1206500" progId="Visio.Drawing.11">
                  <p:embed/>
                </p:oleObj>
              </mc:Choice>
              <mc:Fallback>
                <p:oleObj r:id="rId5" imgW="1587500" imgH="12065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342" y="4201629"/>
                        <a:ext cx="2653030" cy="199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680" y="4377690"/>
            <a:ext cx="3482340" cy="1821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60750"/>
            <a:ext cx="10969200" cy="705600"/>
          </a:xfrm>
        </p:spPr>
        <p:txBody>
          <a:bodyPr/>
          <a:lstStyle/>
          <a:p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Exp1. </a:t>
            </a:r>
            <a:r>
              <a: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模8异步计数器</a:t>
            </a: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96795" y="984885"/>
            <a:ext cx="681990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795" y="4963160"/>
            <a:ext cx="713232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Exp2.</a:t>
            </a:r>
            <a:r>
              <a:rPr lang="en-US" altLang="zh-CN"/>
              <a:t>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同步</a:t>
            </a:r>
            <a:r>
              <a:rPr lang="en-US" altLang="zh-CN">
                <a:sym typeface="+mn-ea"/>
              </a:rPr>
              <a:t>(synchronous)</a:t>
            </a:r>
            <a:r>
              <a:rPr>
                <a:sym typeface="+mn-ea"/>
              </a:rPr>
              <a:t>计数器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4400" y="1028390"/>
            <a:ext cx="5283242" cy="5388907"/>
          </a:xfrm>
        </p:spPr>
        <p:txBody>
          <a:bodyPr/>
          <a:lstStyle/>
          <a:p>
            <a:r>
              <a:rPr dirty="0"/>
              <a:t>状态转换真值表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pPr lvl="1"/>
            <a:endParaRPr sz="1400" dirty="0"/>
          </a:p>
        </p:txBody>
      </p:sp>
      <p:graphicFrame>
        <p:nvGraphicFramePr>
          <p:cNvPr id="35" name="表格 34"/>
          <p:cNvGraphicFramePr/>
          <p:nvPr>
            <p:custDataLst>
              <p:tags r:id="rId2"/>
            </p:custDataLst>
          </p:nvPr>
        </p:nvGraphicFramePr>
        <p:xfrm>
          <a:off x="1828800" y="1524000"/>
          <a:ext cx="8532341" cy="4191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7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40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40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40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37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17725" y="160655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15900" imgH="228600" progId="Equation.KSEE3">
                  <p:embed/>
                </p:oleObj>
              </mc:Choice>
              <mc:Fallback>
                <p:oleObj r:id="rId5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725" y="1606550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30830" y="161290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15900" imgH="228600" progId="Equation.KSEE3">
                  <p:embed/>
                </p:oleObj>
              </mc:Choice>
              <mc:Fallback>
                <p:oleObj r:id="rId7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0830" y="1612900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07105" y="1622425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15900" imgH="241300" progId="Equation.KSEE3">
                  <p:embed/>
                </p:oleObj>
              </mc:Choice>
              <mc:Fallback>
                <p:oleObj r:id="rId9" imgW="2159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07105" y="1622425"/>
                        <a:ext cx="215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00525" y="1639253"/>
          <a:ext cx="139700" cy="17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39700" imgH="177165" progId="Equation.KSEE3">
                  <p:embed/>
                </p:oleObj>
              </mc:Choice>
              <mc:Fallback>
                <p:oleObj r:id="rId1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00525" y="1639253"/>
                        <a:ext cx="139700" cy="17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29835" y="161417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04800" imgH="228600" progId="Equation.KSEE3">
                  <p:embed/>
                </p:oleObj>
              </mc:Choice>
              <mc:Fallback>
                <p:oleObj r:id="rId13" imgW="304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29835" y="1614170"/>
                        <a:ext cx="304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43600" y="16129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304800" imgH="228600" progId="Equation.KSEE3">
                  <p:embed/>
                </p:oleObj>
              </mc:Choice>
              <mc:Fallback>
                <p:oleObj r:id="rId15" imgW="304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43600" y="1612900"/>
                        <a:ext cx="304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852285" y="1600200"/>
          <a:ext cx="30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304800" imgH="241300" progId="Equation.KSEE3">
                  <p:embed/>
                </p:oleObj>
              </mc:Choice>
              <mc:Fallback>
                <p:oleObj r:id="rId17" imgW="304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2285" y="1600200"/>
                        <a:ext cx="304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71753" y="1623060"/>
          <a:ext cx="17716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177165" imgH="215900" progId="Equation.KSEE3">
                  <p:embed/>
                </p:oleObj>
              </mc:Choice>
              <mc:Fallback>
                <p:oleObj r:id="rId19" imgW="1771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671753" y="1623060"/>
                        <a:ext cx="177165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80375" y="16129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215900" imgH="215900" progId="Equation.KSEE3">
                  <p:embed/>
                </p:oleObj>
              </mc:Choice>
              <mc:Fallback>
                <p:oleObj r:id="rId21" imgW="2159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080375" y="1612900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676006" y="1623695"/>
          <a:ext cx="16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65100" imgH="215900" progId="Equation.KSEE3">
                  <p:embed/>
                </p:oleObj>
              </mc:Choice>
              <mc:Fallback>
                <p:oleObj r:id="rId23" imgW="165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676006" y="1623695"/>
                        <a:ext cx="165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91295" y="1613535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190500" imgH="215900" progId="Equation.KSEE3">
                  <p:embed/>
                </p:oleObj>
              </mc:Choice>
              <mc:Fallback>
                <p:oleObj r:id="rId25" imgW="1905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091295" y="1613535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92628" y="1616710"/>
          <a:ext cx="17716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177165" imgH="228600" progId="Equation.KSEE3">
                  <p:embed/>
                </p:oleObj>
              </mc:Choice>
              <mc:Fallback>
                <p:oleObj r:id="rId27" imgW="1771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592628" y="1616710"/>
                        <a:ext cx="17716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10775" y="160655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9" imgW="215900" imgH="228600" progId="Equation.KSEE3">
                  <p:embed/>
                </p:oleObj>
              </mc:Choice>
              <mc:Fallback>
                <p:oleObj r:id="rId29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0010775" y="1606550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圆角 4"/>
          <p:cNvSpPr/>
          <p:nvPr/>
        </p:nvSpPr>
        <p:spPr>
          <a:xfrm>
            <a:off x="2131771" y="5970276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5"/>
          <p:cNvSpPr/>
          <p:nvPr/>
        </p:nvSpPr>
        <p:spPr>
          <a:xfrm>
            <a:off x="3826100" y="5970275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: 圆角 6"/>
          <p:cNvSpPr/>
          <p:nvPr/>
        </p:nvSpPr>
        <p:spPr>
          <a:xfrm>
            <a:off x="5520429" y="5970275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: 圆角 7"/>
          <p:cNvSpPr/>
          <p:nvPr/>
        </p:nvSpPr>
        <p:spPr>
          <a:xfrm>
            <a:off x="7214758" y="5970275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圆角 8"/>
          <p:cNvSpPr/>
          <p:nvPr/>
        </p:nvSpPr>
        <p:spPr>
          <a:xfrm>
            <a:off x="8909087" y="5970274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连接符: 肘形 10"/>
          <p:cNvCxnSpPr>
            <a:stCxn id="18" idx="3"/>
            <a:endCxn id="19" idx="1"/>
          </p:cNvCxnSpPr>
          <p:nvPr/>
        </p:nvCxnSpPr>
        <p:spPr>
          <a:xfrm flipV="1">
            <a:off x="2978112" y="6231886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11"/>
          <p:cNvCxnSpPr/>
          <p:nvPr/>
        </p:nvCxnSpPr>
        <p:spPr>
          <a:xfrm flipV="1">
            <a:off x="4671617" y="6231883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12"/>
          <p:cNvCxnSpPr/>
          <p:nvPr/>
        </p:nvCxnSpPr>
        <p:spPr>
          <a:xfrm flipV="1">
            <a:off x="6365947" y="6246500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连接符: 肘形 13"/>
          <p:cNvCxnSpPr/>
          <p:nvPr/>
        </p:nvCxnSpPr>
        <p:spPr>
          <a:xfrm flipV="1">
            <a:off x="8061099" y="6246500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14"/>
          <p:cNvCxnSpPr>
            <a:stCxn id="22" idx="3"/>
            <a:endCxn id="18" idx="2"/>
          </p:cNvCxnSpPr>
          <p:nvPr/>
        </p:nvCxnSpPr>
        <p:spPr>
          <a:xfrm flipH="1">
            <a:off x="2554942" y="6231885"/>
            <a:ext cx="7200486" cy="261612"/>
          </a:xfrm>
          <a:prstGeom prst="bentConnector4">
            <a:avLst>
              <a:gd name="adj1" fmla="val -3175"/>
              <a:gd name="adj2" fmla="val 1873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Exp2.</a:t>
            </a:r>
            <a:r>
              <a:rPr lang="en-US" altLang="zh-CN"/>
              <a:t>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同步</a:t>
            </a:r>
            <a:r>
              <a:rPr lang="en-US" altLang="zh-CN">
                <a:sym typeface="+mn-ea"/>
              </a:rPr>
              <a:t>(synchronous)</a:t>
            </a:r>
            <a:r>
              <a:rPr>
                <a:sym typeface="+mn-ea"/>
              </a:rPr>
              <a:t>计数器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续</a:t>
            </a:r>
            <a:r>
              <a:rPr lang="en-US" altLang="zh-CN">
                <a:sym typeface="+mn-ea"/>
              </a:rPr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t>卡诺图</a:t>
            </a:r>
          </a:p>
          <a:p>
            <a:pPr lvl="1"/>
            <a:r>
              <a:rPr lang="en-US" altLang="zh-CN"/>
              <a:t>JK-FF2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lvl="1"/>
            <a:endParaRPr sz="1400"/>
          </a:p>
        </p:txBody>
      </p:sp>
      <p:sp>
        <p:nvSpPr>
          <p:cNvPr id="34" name="内容占位符 3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/>
            <a:r>
              <a:rPr lang="en-US" altLang="zh-CN">
                <a:sym typeface="+mn-ea"/>
              </a:rPr>
              <a:t>JK-FF1</a:t>
            </a:r>
          </a:p>
          <a:p>
            <a:endParaRPr lang="zh-CN" altLang="en-US"/>
          </a:p>
        </p:txBody>
      </p:sp>
      <p:graphicFrame>
        <p:nvGraphicFramePr>
          <p:cNvPr id="30" name="对象 29"/>
          <p:cNvGraphicFramePr/>
          <p:nvPr/>
        </p:nvGraphicFramePr>
        <p:xfrm>
          <a:off x="669925" y="1674495"/>
          <a:ext cx="498348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22600" imgH="1663700" progId="Visio.Drawing.11">
                  <p:embed/>
                </p:oleObj>
              </mc:Choice>
              <mc:Fallback>
                <p:oleObj r:id="rId3" imgW="3022600" imgH="166370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925" y="1674495"/>
                        <a:ext cx="4983480" cy="270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76445" y="3070860"/>
          <a:ext cx="1376680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36600" imgH="228600" progId="Equation.KSEE3">
                  <p:embed/>
                </p:oleObj>
              </mc:Choice>
              <mc:Fallback>
                <p:oleObj r:id="rId5" imgW="736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6445" y="3070860"/>
                        <a:ext cx="1376680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/>
          <p:nvPr/>
        </p:nvGraphicFramePr>
        <p:xfrm>
          <a:off x="518160" y="4115435"/>
          <a:ext cx="5135245" cy="2786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022600" imgH="1663700" progId="Visio.Drawing.11">
                  <p:embed/>
                </p:oleObj>
              </mc:Choice>
              <mc:Fallback>
                <p:oleObj r:id="rId7" imgW="3022600" imgH="1663700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160" y="4115435"/>
                        <a:ext cx="5135245" cy="2786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658995" y="5374958"/>
          <a:ext cx="87884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69900" imgH="215900" progId="Equation.KSEE3">
                  <p:embed/>
                </p:oleObj>
              </mc:Choice>
              <mc:Fallback>
                <p:oleObj r:id="rId9" imgW="4699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8995" y="5374958"/>
                        <a:ext cx="87884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/>
          <p:nvPr/>
        </p:nvGraphicFramePr>
        <p:xfrm>
          <a:off x="6323965" y="1340485"/>
          <a:ext cx="511302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3022600" imgH="1663700" progId="Visio.Drawing.11">
                  <p:embed/>
                </p:oleObj>
              </mc:Choice>
              <mc:Fallback>
                <p:oleObj r:id="rId11" imgW="3022600" imgH="16637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23965" y="1340485"/>
                        <a:ext cx="511302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44785" y="2813685"/>
          <a:ext cx="1092200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584200" imgH="228600" progId="Equation.KSEE3">
                  <p:embed/>
                </p:oleObj>
              </mc:Choice>
              <mc:Fallback>
                <p:oleObj r:id="rId13" imgW="584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344785" y="2813685"/>
                        <a:ext cx="1092200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/>
          <p:nvPr/>
        </p:nvGraphicFramePr>
        <p:xfrm>
          <a:off x="6323965" y="4016375"/>
          <a:ext cx="5041265" cy="273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3022600" imgH="1663700" progId="Visio.Drawing.11">
                  <p:embed/>
                </p:oleObj>
              </mc:Choice>
              <mc:Fallback>
                <p:oleObj r:id="rId15" imgW="3022600" imgH="1663700" progId="Visio.Drawing.11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23965" y="4016375"/>
                        <a:ext cx="5041265" cy="273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81933" y="4947920"/>
          <a:ext cx="1139825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09600" imgH="228600" progId="Equation.KSEE3">
                  <p:embed/>
                </p:oleObj>
              </mc:Choice>
              <mc:Fallback>
                <p:oleObj r:id="rId17" imgW="609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381933" y="4947920"/>
                        <a:ext cx="1139825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Exp2.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同步</a:t>
            </a:r>
            <a:r>
              <a:rPr lang="en-US" altLang="zh-CN">
                <a:sym typeface="+mn-ea"/>
              </a:rPr>
              <a:t>(synchronous)</a:t>
            </a:r>
            <a:r>
              <a:rPr>
                <a:sym typeface="+mn-ea"/>
              </a:rPr>
              <a:t>计数器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续</a:t>
            </a:r>
            <a:r>
              <a:rPr lang="en-US" altLang="zh-CN">
                <a:sym typeface="+mn-ea"/>
              </a:rPr>
              <a:t>)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JK-FF0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电路原理图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JK</a:t>
            </a:r>
            <a:r>
              <a:rPr lang="zh-CN" altLang="en-US" dirty="0"/>
              <a:t>触发器使用同一个时钟</a:t>
            </a:r>
            <a:r>
              <a:rPr lang="en-US" altLang="zh-CN" dirty="0"/>
              <a:t>(CLK)</a:t>
            </a:r>
            <a:r>
              <a:rPr lang="zh-CN" altLang="en-US" dirty="0"/>
              <a:t>同步触发</a:t>
            </a:r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为启动</a:t>
            </a:r>
            <a:r>
              <a:rPr lang="en-US" altLang="zh-CN" dirty="0"/>
              <a:t>(Start)</a:t>
            </a:r>
            <a:r>
              <a:rPr lang="zh-CN" altLang="en-US" dirty="0"/>
              <a:t>端</a:t>
            </a:r>
          </a:p>
          <a:p>
            <a:pPr lvl="1"/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en-US" altLang="zh-CN" dirty="0">
                <a:sym typeface="+mn-ea"/>
              </a:rPr>
              <a:t>Q</a:t>
            </a:r>
            <a:r>
              <a:rPr lang="en-US" altLang="zh-CN" baseline="-25000" dirty="0">
                <a:sym typeface="+mn-ea"/>
              </a:rPr>
              <a:t>1</a:t>
            </a:r>
            <a:r>
              <a:rPr lang="en-US" altLang="zh-CN" dirty="0">
                <a:sym typeface="+mn-ea"/>
              </a:rPr>
              <a:t>Q</a:t>
            </a:r>
            <a:r>
              <a:rPr lang="en-US" altLang="zh-CN" baseline="-25000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为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位计数输出端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范围：</a:t>
            </a:r>
            <a:r>
              <a:rPr lang="en-US" altLang="zh-CN" dirty="0">
                <a:sym typeface="+mn-ea"/>
              </a:rPr>
              <a:t>000~100</a:t>
            </a:r>
            <a:r>
              <a:rPr lang="zh-CN" altLang="en-US" dirty="0">
                <a:sym typeface="+mn-ea"/>
              </a:rPr>
              <a:t>，即十进制</a:t>
            </a:r>
            <a:r>
              <a:rPr lang="en-US" altLang="zh-CN" dirty="0">
                <a:sym typeface="+mn-ea"/>
              </a:rPr>
              <a:t>0~4)</a:t>
            </a:r>
          </a:p>
        </p:txBody>
      </p:sp>
      <p:graphicFrame>
        <p:nvGraphicFramePr>
          <p:cNvPr id="20" name="对象 19"/>
          <p:cNvGraphicFramePr/>
          <p:nvPr/>
        </p:nvGraphicFramePr>
        <p:xfrm>
          <a:off x="99060" y="1415415"/>
          <a:ext cx="4692015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22600" imgH="1663700" progId="Visio.Drawing.11">
                  <p:embed/>
                </p:oleObj>
              </mc:Choice>
              <mc:Fallback>
                <p:oleObj r:id="rId3" imgW="3022600" imgH="1663700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" y="1415415"/>
                        <a:ext cx="4692015" cy="254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646805" y="2702243"/>
          <a:ext cx="111633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6900" imgH="254000" progId="Equation.KSEE3">
                  <p:embed/>
                </p:oleObj>
              </mc:Choice>
              <mc:Fallback>
                <p:oleObj r:id="rId5" imgW="5969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805" y="2702243"/>
                        <a:ext cx="111633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-2540" y="3961765"/>
          <a:ext cx="4793615" cy="260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022600" imgH="1663700" progId="Visio.Drawing.11">
                  <p:embed/>
                </p:oleObj>
              </mc:Choice>
              <mc:Fallback>
                <p:oleObj r:id="rId7" imgW="3022600" imgH="1663700" progId="Visio.Drawing.11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540" y="3961765"/>
                        <a:ext cx="4793615" cy="2601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65550" y="5391468"/>
          <a:ext cx="878840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69900" imgH="228600" progId="Equation.KSEE3">
                  <p:embed/>
                </p:oleObj>
              </mc:Choice>
              <mc:Fallback>
                <p:oleObj r:id="rId9" imgW="469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5550" y="5391468"/>
                        <a:ext cx="878840" cy="42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861685" y="3071495"/>
          <a:ext cx="6037580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787900" imgH="2082800" progId="Visio.Drawing.11">
                  <p:embed/>
                </p:oleObj>
              </mc:Choice>
              <mc:Fallback>
                <p:oleObj r:id="rId11" imgW="4787900" imgH="20828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61685" y="3071495"/>
                        <a:ext cx="6037580" cy="259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Exp2.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同步</a:t>
            </a:r>
            <a:r>
              <a:rPr lang="en-US" altLang="zh-CN">
                <a:sym typeface="+mn-ea"/>
              </a:rPr>
              <a:t>(synchronous)</a:t>
            </a:r>
            <a:r>
              <a:rPr>
                <a:sym typeface="+mn-ea"/>
              </a:rPr>
              <a:t>计数器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续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Vivado</a:t>
            </a:r>
            <a:r>
              <a:rPr>
                <a:sym typeface="+mn-ea"/>
              </a:rPr>
              <a:t>中</a:t>
            </a:r>
            <a:r>
              <a:rPr lang="en-US" altLang="zh-CN">
                <a:sym typeface="+mn-ea"/>
              </a:rPr>
              <a:t>Block Design</a:t>
            </a:r>
            <a:r>
              <a:rPr>
                <a:sym typeface="+mn-ea"/>
              </a:rPr>
              <a:t>的电路原理图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51075" y="1530985"/>
            <a:ext cx="7115810" cy="4618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Exp3. </a:t>
            </a:r>
            <a:r>
              <a:rPr>
                <a:sym typeface="+mn-ea"/>
              </a:rPr>
              <a:t>模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异步</a:t>
            </a:r>
            <a:r>
              <a:rPr lang="en-US" altLang="zh-CN">
                <a:sym typeface="+mn-ea"/>
              </a:rPr>
              <a:t>(asynchronous)</a:t>
            </a:r>
            <a:r>
              <a:rPr>
                <a:sym typeface="+mn-ea"/>
              </a:rPr>
              <a:t>计数器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电路示意图</a:t>
            </a:r>
          </a:p>
          <a:p>
            <a:pPr lvl="1"/>
            <a:r>
              <a:rPr lang="en-US" altLang="zh-CN" sz="1400" dirty="0"/>
              <a:t>3</a:t>
            </a:r>
            <a:r>
              <a:rPr sz="1400" dirty="0"/>
              <a:t>个</a:t>
            </a:r>
            <a:r>
              <a:rPr lang="en-US" altLang="zh-CN" sz="1400" dirty="0"/>
              <a:t>JK</a:t>
            </a:r>
            <a:r>
              <a:rPr sz="1400" dirty="0"/>
              <a:t>触发器串联</a:t>
            </a:r>
          </a:p>
          <a:p>
            <a:pPr lvl="2"/>
            <a:r>
              <a:rPr sz="1200" dirty="0"/>
              <a:t>下降沿触发：向上计数</a:t>
            </a:r>
          </a:p>
          <a:p>
            <a:pPr lvl="2"/>
            <a:r>
              <a:rPr sz="1200" dirty="0"/>
              <a:t>清零端</a:t>
            </a:r>
            <a:r>
              <a:rPr lang="en-US" altLang="zh-CN" sz="1200" dirty="0"/>
              <a:t>CLR(</a:t>
            </a:r>
            <a:r>
              <a:rPr sz="1200" dirty="0"/>
              <a:t>低有效</a:t>
            </a:r>
            <a:r>
              <a:rPr lang="en-US" altLang="zh-CN" sz="1200" dirty="0"/>
              <a:t>)</a:t>
            </a:r>
            <a:endParaRPr lang="en-US" altLang="zh-CN" dirty="0"/>
          </a:p>
          <a:p>
            <a:pPr lvl="1"/>
            <a:r>
              <a:rPr sz="1400" dirty="0">
                <a:solidFill>
                  <a:srgbClr val="FF0000"/>
                </a:solidFill>
              </a:rPr>
              <a:t>计数到</a:t>
            </a:r>
            <a:r>
              <a:rPr lang="en-US" altLang="zh-CN" sz="1400" dirty="0">
                <a:solidFill>
                  <a:srgbClr val="FF0000"/>
                </a:solidFill>
              </a:rPr>
              <a:t>101(</a:t>
            </a:r>
            <a:r>
              <a:rPr sz="1400" dirty="0">
                <a:solidFill>
                  <a:srgbClr val="FF0000"/>
                </a:solidFill>
              </a:rPr>
              <a:t>即十进制</a:t>
            </a:r>
            <a:r>
              <a:rPr lang="en-US" altLang="zh-CN" sz="1400" dirty="0">
                <a:solidFill>
                  <a:srgbClr val="FF0000"/>
                </a:solidFill>
              </a:rPr>
              <a:t>5)</a:t>
            </a:r>
            <a:r>
              <a:rPr sz="1400" dirty="0">
                <a:solidFill>
                  <a:srgbClr val="FF0000"/>
                </a:solidFill>
              </a:rPr>
              <a:t>时，清零</a:t>
            </a:r>
          </a:p>
          <a:p>
            <a:pPr lvl="2"/>
            <a:r>
              <a:rPr lang="en-US" altLang="zh-CN" sz="1200" dirty="0">
                <a:solidFill>
                  <a:srgbClr val="FF0000"/>
                </a:solidFill>
              </a:rPr>
              <a:t>Q</a:t>
            </a:r>
            <a:r>
              <a:rPr lang="en-US" altLang="zh-CN" sz="1200" baseline="-25000" dirty="0">
                <a:solidFill>
                  <a:srgbClr val="FF0000"/>
                </a:solidFill>
              </a:rPr>
              <a:t>2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Q</a:t>
            </a:r>
            <a:r>
              <a:rPr lang="en-US" altLang="zh-CN" sz="1200" baseline="-25000" dirty="0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Q</a:t>
            </a:r>
            <a:r>
              <a:rPr lang="en-US" altLang="zh-CN" sz="1200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 = 101</a:t>
            </a:r>
          </a:p>
          <a:p>
            <a:pPr lvl="2"/>
            <a:r>
              <a:rPr lang="zh-CN" altLang="en-US" sz="1200" dirty="0">
                <a:solidFill>
                  <a:srgbClr val="FF0000"/>
                </a:solidFill>
              </a:rPr>
              <a:t>用一个与非门对计数值</a:t>
            </a:r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r>
              <a:rPr lang="zh-CN" altLang="en-US" sz="1200" dirty="0">
                <a:solidFill>
                  <a:srgbClr val="FF0000"/>
                </a:solidFill>
              </a:rPr>
              <a:t>（</a:t>
            </a:r>
            <a:r>
              <a:rPr lang="en-US" altLang="zh-CN" sz="1200" dirty="0">
                <a:solidFill>
                  <a:srgbClr val="FF0000"/>
                </a:solidFill>
              </a:rPr>
              <a:t>101</a:t>
            </a:r>
            <a:r>
              <a:rPr lang="zh-CN" altLang="en-US" sz="1200" dirty="0">
                <a:solidFill>
                  <a:srgbClr val="FF0000"/>
                </a:solidFill>
              </a:rPr>
              <a:t>）译码，并将此与非门连接到触发器的清零</a:t>
            </a:r>
            <a:r>
              <a:rPr lang="en-US" altLang="zh-CN" sz="1200" dirty="0">
                <a:solidFill>
                  <a:srgbClr val="FF0000"/>
                </a:solidFill>
              </a:rPr>
              <a:t>CLR’</a:t>
            </a:r>
            <a:r>
              <a:rPr lang="zh-CN" altLang="en-US" sz="1200" dirty="0">
                <a:solidFill>
                  <a:srgbClr val="FF0000"/>
                </a:solidFill>
              </a:rPr>
              <a:t>输入上</a:t>
            </a:r>
            <a:endParaRPr lang="en-US" altLang="zh-CN" sz="1200" dirty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902754" y="3054962"/>
          <a:ext cx="7619365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194300" imgH="2324100" progId="Visio.Drawing.11">
                  <p:embed/>
                </p:oleObj>
              </mc:Choice>
              <mc:Fallback>
                <p:oleObj r:id="rId4" imgW="5194300" imgH="23241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2754" y="3054962"/>
                        <a:ext cx="7619365" cy="340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: 圆角 4"/>
          <p:cNvSpPr/>
          <p:nvPr/>
        </p:nvSpPr>
        <p:spPr>
          <a:xfrm>
            <a:off x="3898462" y="1330032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5"/>
          <p:cNvSpPr/>
          <p:nvPr/>
        </p:nvSpPr>
        <p:spPr>
          <a:xfrm>
            <a:off x="5592791" y="1330031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6"/>
          <p:cNvSpPr/>
          <p:nvPr/>
        </p:nvSpPr>
        <p:spPr>
          <a:xfrm>
            <a:off x="7287120" y="1330031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010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8981449" y="1330031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8"/>
          <p:cNvSpPr/>
          <p:nvPr/>
        </p:nvSpPr>
        <p:spPr>
          <a:xfrm>
            <a:off x="10675778" y="1330030"/>
            <a:ext cx="846341" cy="5232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连接符: 肘形 10"/>
          <p:cNvCxnSpPr>
            <a:stCxn id="6" idx="3"/>
            <a:endCxn id="7" idx="1"/>
          </p:cNvCxnSpPr>
          <p:nvPr/>
        </p:nvCxnSpPr>
        <p:spPr>
          <a:xfrm flipV="1">
            <a:off x="4744803" y="1591642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/>
          <p:cNvCxnSpPr/>
          <p:nvPr/>
        </p:nvCxnSpPr>
        <p:spPr>
          <a:xfrm flipV="1">
            <a:off x="6438308" y="1591639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肘形 12"/>
          <p:cNvCxnSpPr/>
          <p:nvPr/>
        </p:nvCxnSpPr>
        <p:spPr>
          <a:xfrm flipV="1">
            <a:off x="8132638" y="1606256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肘形 13"/>
          <p:cNvCxnSpPr/>
          <p:nvPr/>
        </p:nvCxnSpPr>
        <p:spPr>
          <a:xfrm flipV="1">
            <a:off x="9827790" y="1606256"/>
            <a:ext cx="8479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10" idx="3"/>
            <a:endCxn id="6" idx="2"/>
          </p:cNvCxnSpPr>
          <p:nvPr/>
        </p:nvCxnSpPr>
        <p:spPr>
          <a:xfrm flipH="1">
            <a:off x="4321633" y="1591641"/>
            <a:ext cx="7200486" cy="261612"/>
          </a:xfrm>
          <a:prstGeom prst="bentConnector4">
            <a:avLst>
              <a:gd name="adj1" fmla="val -3175"/>
              <a:gd name="adj2" fmla="val 1873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c7ad389-100a-415b-8bcd-660a0a9f8f8f"/>
  <p:tag name="COMMONDATA" val="eyJoZGlkIjoiMGM5NWM1YjgxYWE0OTE2YzRkZTY3MzEwNDUzNGQ0O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leftRight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leftRight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bottomTop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UNIT_TYPE" val="i"/>
  <p:tag name="KSO_WM_UNIT_INDEX" val="9"/>
  <p:tag name="KSO_WM_SLIDE_BACKGROUND_TYPE" val="belt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0"/>
  <p:tag name="KSO_WM_UNIT_LAYERLEVEL" val="1"/>
  <p:tag name="KSO_WM_TAG_VERSION" val="1.0"/>
  <p:tag name="KSO_WM_BEAUTIFY_FLAG" val="#wm#"/>
  <p:tag name="KSO_WM_UNIT_TYPE" val="i"/>
  <p:tag name="KSO_WM_UNIT_INDEX" val="10"/>
  <p:tag name="KSO_WM_SLIDE_BACKGROUND_TYPE" val="belt"/>
  <p:tag name="KSO_WM_SLIDE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1"/>
  <p:tag name="KSO_WM_UNIT_LAYERLEVEL" val="1"/>
  <p:tag name="KSO_WM_TAG_VERSION" val="1.0"/>
  <p:tag name="KSO_WM_BEAUTIFY_FLAG" val="#wm#"/>
  <p:tag name="KSO_WM_UNIT_TYPE" val="i"/>
  <p:tag name="KSO_WM_UNIT_INDEX" val="11"/>
  <p:tag name="KSO_WM_SLIDE_BACKGROUND_TYPE" val="belt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2"/>
  <p:tag name="KSO_WM_UNIT_LAYERLEVEL" val="1"/>
  <p:tag name="KSO_WM_TAG_VERSION" val="1.0"/>
  <p:tag name="KSO_WM_BEAUTIFY_FLAG" val="#wm#"/>
  <p:tag name="KSO_WM_UNIT_TYPE" val="i"/>
  <p:tag name="KSO_WM_UNIT_INDEX" val="12"/>
  <p:tag name="KSO_WM_SLIDE_BACKGROUND_TYPE" val="belt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3"/>
  <p:tag name="KSO_WM_UNIT_LAYERLEVEL" val="1"/>
  <p:tag name="KSO_WM_TAG_VERSION" val="1.0"/>
  <p:tag name="KSO_WM_BEAUTIFY_FLAG" val="#wm#"/>
  <p:tag name="KSO_WM_UNIT_TYPE" val="i"/>
  <p:tag name="KSO_WM_UNIT_INDEX" val="13"/>
  <p:tag name="KSO_WM_SLIDE_BACKGROUND_TYPE" val="belt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elt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elt"/>
  <p:tag name="KSO_WM_SLIDE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belt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04.760629921259,&quot;width&quot;:13260.233070866141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888241b-f5e4-4888-8da1-091a41292b73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12"/>
  <p:tag name="KSO_WM_TEMPLATE_THUMBS_INDEX" val="1、3、7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5">
      <a:dk1>
        <a:srgbClr val="000000"/>
      </a:dk1>
      <a:lt1>
        <a:srgbClr val="FFFFFF"/>
      </a:lt1>
      <a:dk2>
        <a:srgbClr val="B5C0BD"/>
      </a:dk2>
      <a:lt2>
        <a:srgbClr val="F2F2F2"/>
      </a:lt2>
      <a:accent1>
        <a:srgbClr val="5E8286"/>
      </a:accent1>
      <a:accent2>
        <a:srgbClr val="667C86"/>
      </a:accent2>
      <a:accent3>
        <a:srgbClr val="6C7284"/>
      </a:accent3>
      <a:accent4>
        <a:srgbClr val="766C84"/>
      </a:accent4>
      <a:accent5>
        <a:srgbClr val="7C6381"/>
      </a:accent5>
      <a:accent6>
        <a:srgbClr val="5E8786"/>
      </a:accent6>
      <a:hlink>
        <a:srgbClr val="2E2AC6"/>
      </a:hlink>
      <a:folHlink>
        <a:srgbClr val="6F2B84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705</Words>
  <Application>Microsoft Office PowerPoint</Application>
  <PresentationFormat>宽屏</PresentationFormat>
  <Paragraphs>260</Paragraphs>
  <Slides>16</Slides>
  <Notes>7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Helvetica Light</vt:lpstr>
      <vt:lpstr>等线</vt:lpstr>
      <vt:lpstr>微软雅黑</vt:lpstr>
      <vt:lpstr>Arial</vt:lpstr>
      <vt:lpstr>Calibri</vt:lpstr>
      <vt:lpstr>Wingdings</vt:lpstr>
      <vt:lpstr>Office 主题​​</vt:lpstr>
      <vt:lpstr>Equation.KSEE3</vt:lpstr>
      <vt:lpstr>Microsoft Visio 绘图</vt:lpstr>
      <vt:lpstr>PowerPoint 演示文稿</vt:lpstr>
      <vt:lpstr>实验要求</vt:lpstr>
      <vt:lpstr>Exp1. 模8异步(asynchronous)计数器</vt:lpstr>
      <vt:lpstr>Exp1. 模8异步计数器</vt:lpstr>
      <vt:lpstr>Exp2. 模5同步(synchronous)计数器</vt:lpstr>
      <vt:lpstr>Exp2. 模5同步(synchronous)计数器(续)</vt:lpstr>
      <vt:lpstr>Exp2. 模5同步(synchronous)计数器(续) </vt:lpstr>
      <vt:lpstr>Exp2. 模5同步(synchronous)计数器(续)</vt:lpstr>
      <vt:lpstr>Exp3. 模5异步(asynchronous)计数器</vt:lpstr>
      <vt:lpstr>Exp3. 模5异步(asynchronous)计数器(续) </vt:lpstr>
      <vt:lpstr>实验效果</vt:lpstr>
      <vt:lpstr>Exp3. 七段数码管(扩展) </vt:lpstr>
      <vt:lpstr>附录1</vt:lpstr>
      <vt:lpstr>附录2 </vt:lpstr>
      <vt:lpstr>附录3</vt:lpstr>
      <vt:lpstr>附录3(续)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chongyu</cp:lastModifiedBy>
  <cp:revision>179</cp:revision>
  <dcterms:created xsi:type="dcterms:W3CDTF">2017-11-13T01:05:00Z</dcterms:created>
  <dcterms:modified xsi:type="dcterms:W3CDTF">2022-12-06T02:37:04Z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2BAA781248AE488F9989ABDC08FFDD0A</vt:lpwstr>
  </property>
</Properties>
</file>